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18872" y="111759"/>
            <a:ext cx="995425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668F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50"/>
              </a:spcBef>
            </a:pPr>
            <a:r>
              <a:rPr lang="de-CH" spc="-15" smtClean="0"/>
              <a:t>Alessandra</a:t>
            </a:r>
            <a:r>
              <a:rPr lang="de-CH" spc="-20" smtClean="0"/>
              <a:t> </a:t>
            </a:r>
            <a:r>
              <a:rPr lang="de-CH" smtClean="0"/>
              <a:t>Weber</a:t>
            </a:r>
            <a:r>
              <a:rPr lang="de-CH" spc="-15" smtClean="0"/>
              <a:t> </a:t>
            </a:r>
            <a:r>
              <a:rPr lang="de-CH" spc="5" smtClean="0"/>
              <a:t>und</a:t>
            </a:r>
            <a:r>
              <a:rPr lang="de-CH" spc="-10" smtClean="0"/>
              <a:t> </a:t>
            </a:r>
            <a:r>
              <a:rPr lang="de-CH" spc="-5" smtClean="0"/>
              <a:t>Ina</a:t>
            </a:r>
            <a:r>
              <a:rPr lang="de-CH" spc="-15" smtClean="0"/>
              <a:t> Spycher-</a:t>
            </a:r>
            <a:r>
              <a:rPr lang="de-CH" spc="-10" smtClean="0"/>
              <a:t> </a:t>
            </a:r>
            <a:r>
              <a:rPr lang="de-CH" spc="-25" smtClean="0"/>
              <a:t>9.</a:t>
            </a:r>
            <a:r>
              <a:rPr lang="de-CH" spc="-15" smtClean="0"/>
              <a:t> </a:t>
            </a:r>
            <a:r>
              <a:rPr lang="de-CH" spc="-25" smtClean="0"/>
              <a:t>September</a:t>
            </a:r>
            <a:r>
              <a:rPr lang="de-CH" spc="-15" smtClean="0"/>
              <a:t> </a:t>
            </a:r>
            <a:r>
              <a:rPr lang="de-CH" spc="105" smtClean="0"/>
              <a:t>–</a:t>
            </a:r>
            <a:r>
              <a:rPr lang="de-CH" spc="-15" smtClean="0"/>
              <a:t> </a:t>
            </a:r>
            <a:r>
              <a:rPr lang="de-CH" spc="-35" smtClean="0"/>
              <a:t>Folie</a:t>
            </a:r>
            <a:r>
              <a:rPr lang="de-CH" spc="-15" smtClean="0"/>
              <a:t> </a:t>
            </a:r>
            <a:fld id="{81D60167-4931-47E6-BA6A-407CBD079E47}" type="slidenum">
              <a:rPr spc="25" smtClean="0"/>
              <a:pPr marL="12700">
                <a:spcBef>
                  <a:spcPts val="50"/>
                </a:spcBef>
              </a:pPr>
              <a:t>‹Nr.›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47020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6666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668F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50"/>
              </a:spcBef>
            </a:pPr>
            <a:r>
              <a:rPr lang="de-CH" spc="-15" smtClean="0"/>
              <a:t>Alessandra</a:t>
            </a:r>
            <a:r>
              <a:rPr lang="de-CH" spc="-20" smtClean="0"/>
              <a:t> </a:t>
            </a:r>
            <a:r>
              <a:rPr lang="de-CH" smtClean="0"/>
              <a:t>Weber</a:t>
            </a:r>
            <a:r>
              <a:rPr lang="de-CH" spc="-15" smtClean="0"/>
              <a:t> </a:t>
            </a:r>
            <a:r>
              <a:rPr lang="de-CH" spc="5" smtClean="0"/>
              <a:t>und</a:t>
            </a:r>
            <a:r>
              <a:rPr lang="de-CH" spc="-10" smtClean="0"/>
              <a:t> </a:t>
            </a:r>
            <a:r>
              <a:rPr lang="de-CH" spc="-5" smtClean="0"/>
              <a:t>Ina</a:t>
            </a:r>
            <a:r>
              <a:rPr lang="de-CH" spc="-15" smtClean="0"/>
              <a:t> Spycher-</a:t>
            </a:r>
            <a:r>
              <a:rPr lang="de-CH" spc="-10" smtClean="0"/>
              <a:t> </a:t>
            </a:r>
            <a:r>
              <a:rPr lang="de-CH" spc="-25" smtClean="0"/>
              <a:t>9.</a:t>
            </a:r>
            <a:r>
              <a:rPr lang="de-CH" spc="-15" smtClean="0"/>
              <a:t> </a:t>
            </a:r>
            <a:r>
              <a:rPr lang="de-CH" spc="-25" smtClean="0"/>
              <a:t>September</a:t>
            </a:r>
            <a:r>
              <a:rPr lang="de-CH" spc="-15" smtClean="0"/>
              <a:t> </a:t>
            </a:r>
            <a:r>
              <a:rPr lang="de-CH" spc="105" smtClean="0"/>
              <a:t>–</a:t>
            </a:r>
            <a:r>
              <a:rPr lang="de-CH" spc="-15" smtClean="0"/>
              <a:t> </a:t>
            </a:r>
            <a:r>
              <a:rPr lang="de-CH" spc="-35" smtClean="0"/>
              <a:t>Folie</a:t>
            </a:r>
            <a:r>
              <a:rPr lang="de-CH" spc="-15" smtClean="0"/>
              <a:t> </a:t>
            </a:r>
            <a:fld id="{81D60167-4931-47E6-BA6A-407CBD079E47}" type="slidenum">
              <a:rPr spc="25" smtClean="0"/>
              <a:pPr marL="12700">
                <a:spcBef>
                  <a:spcPts val="50"/>
                </a:spcBef>
              </a:pPr>
              <a:t>‹Nr.›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4378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6666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668F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50"/>
              </a:spcBef>
            </a:pPr>
            <a:r>
              <a:rPr lang="de-CH" spc="-15" smtClean="0"/>
              <a:t>Alessandra</a:t>
            </a:r>
            <a:r>
              <a:rPr lang="de-CH" spc="-20" smtClean="0"/>
              <a:t> </a:t>
            </a:r>
            <a:r>
              <a:rPr lang="de-CH" smtClean="0"/>
              <a:t>Weber</a:t>
            </a:r>
            <a:r>
              <a:rPr lang="de-CH" spc="-15" smtClean="0"/>
              <a:t> </a:t>
            </a:r>
            <a:r>
              <a:rPr lang="de-CH" spc="5" smtClean="0"/>
              <a:t>und</a:t>
            </a:r>
            <a:r>
              <a:rPr lang="de-CH" spc="-10" smtClean="0"/>
              <a:t> </a:t>
            </a:r>
            <a:r>
              <a:rPr lang="de-CH" spc="-5" smtClean="0"/>
              <a:t>Ina</a:t>
            </a:r>
            <a:r>
              <a:rPr lang="de-CH" spc="-15" smtClean="0"/>
              <a:t> Spycher-</a:t>
            </a:r>
            <a:r>
              <a:rPr lang="de-CH" spc="-10" smtClean="0"/>
              <a:t> </a:t>
            </a:r>
            <a:r>
              <a:rPr lang="de-CH" spc="-25" smtClean="0"/>
              <a:t>9.</a:t>
            </a:r>
            <a:r>
              <a:rPr lang="de-CH" spc="-15" smtClean="0"/>
              <a:t> </a:t>
            </a:r>
            <a:r>
              <a:rPr lang="de-CH" spc="-25" smtClean="0"/>
              <a:t>September</a:t>
            </a:r>
            <a:r>
              <a:rPr lang="de-CH" spc="-15" smtClean="0"/>
              <a:t> </a:t>
            </a:r>
            <a:r>
              <a:rPr lang="de-CH" spc="105" smtClean="0"/>
              <a:t>–</a:t>
            </a:r>
            <a:r>
              <a:rPr lang="de-CH" spc="-15" smtClean="0"/>
              <a:t> </a:t>
            </a:r>
            <a:r>
              <a:rPr lang="de-CH" spc="-35" smtClean="0"/>
              <a:t>Folie</a:t>
            </a:r>
            <a:r>
              <a:rPr lang="de-CH" spc="-15" smtClean="0"/>
              <a:t> </a:t>
            </a:r>
            <a:fld id="{81D60167-4931-47E6-BA6A-407CBD079E47}" type="slidenum">
              <a:rPr spc="25" smtClean="0"/>
              <a:pPr marL="12700">
                <a:spcBef>
                  <a:spcPts val="50"/>
                </a:spcBef>
              </a:pPr>
              <a:t>‹Nr.›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290526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6666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668F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50"/>
              </a:spcBef>
            </a:pPr>
            <a:r>
              <a:rPr lang="de-CH" spc="-15" smtClean="0"/>
              <a:t>Alessandra</a:t>
            </a:r>
            <a:r>
              <a:rPr lang="de-CH" spc="-20" smtClean="0"/>
              <a:t> </a:t>
            </a:r>
            <a:r>
              <a:rPr lang="de-CH" smtClean="0"/>
              <a:t>Weber</a:t>
            </a:r>
            <a:r>
              <a:rPr lang="de-CH" spc="-15" smtClean="0"/>
              <a:t> </a:t>
            </a:r>
            <a:r>
              <a:rPr lang="de-CH" spc="5" smtClean="0"/>
              <a:t>und</a:t>
            </a:r>
            <a:r>
              <a:rPr lang="de-CH" spc="-10" smtClean="0"/>
              <a:t> </a:t>
            </a:r>
            <a:r>
              <a:rPr lang="de-CH" spc="-5" smtClean="0"/>
              <a:t>Ina</a:t>
            </a:r>
            <a:r>
              <a:rPr lang="de-CH" spc="-15" smtClean="0"/>
              <a:t> Spycher-</a:t>
            </a:r>
            <a:r>
              <a:rPr lang="de-CH" spc="-10" smtClean="0"/>
              <a:t> </a:t>
            </a:r>
            <a:r>
              <a:rPr lang="de-CH" spc="-25" smtClean="0"/>
              <a:t>9.</a:t>
            </a:r>
            <a:r>
              <a:rPr lang="de-CH" spc="-15" smtClean="0"/>
              <a:t> </a:t>
            </a:r>
            <a:r>
              <a:rPr lang="de-CH" spc="-25" smtClean="0"/>
              <a:t>September</a:t>
            </a:r>
            <a:r>
              <a:rPr lang="de-CH" spc="-15" smtClean="0"/>
              <a:t> </a:t>
            </a:r>
            <a:r>
              <a:rPr lang="de-CH" spc="105" smtClean="0"/>
              <a:t>–</a:t>
            </a:r>
            <a:r>
              <a:rPr lang="de-CH" spc="-15" smtClean="0"/>
              <a:t> </a:t>
            </a:r>
            <a:r>
              <a:rPr lang="de-CH" spc="-35" smtClean="0"/>
              <a:t>Folie</a:t>
            </a:r>
            <a:r>
              <a:rPr lang="de-CH" spc="-15" smtClean="0"/>
              <a:t> </a:t>
            </a:r>
            <a:fld id="{81D60167-4931-47E6-BA6A-407CBD079E47}" type="slidenum">
              <a:rPr spc="25" smtClean="0"/>
              <a:pPr marL="12700">
                <a:spcBef>
                  <a:spcPts val="50"/>
                </a:spcBef>
              </a:pPr>
              <a:t>‹Nr.›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251267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40668F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50"/>
              </a:spcBef>
            </a:pPr>
            <a:r>
              <a:rPr lang="de-CH" spc="-15" smtClean="0"/>
              <a:t>Alessandra</a:t>
            </a:r>
            <a:r>
              <a:rPr lang="de-CH" spc="-20" smtClean="0"/>
              <a:t> </a:t>
            </a:r>
            <a:r>
              <a:rPr lang="de-CH" smtClean="0"/>
              <a:t>Weber</a:t>
            </a:r>
            <a:r>
              <a:rPr lang="de-CH" spc="-15" smtClean="0"/>
              <a:t> </a:t>
            </a:r>
            <a:r>
              <a:rPr lang="de-CH" spc="5" smtClean="0"/>
              <a:t>und</a:t>
            </a:r>
            <a:r>
              <a:rPr lang="de-CH" spc="-10" smtClean="0"/>
              <a:t> </a:t>
            </a:r>
            <a:r>
              <a:rPr lang="de-CH" spc="-5" smtClean="0"/>
              <a:t>Ina</a:t>
            </a:r>
            <a:r>
              <a:rPr lang="de-CH" spc="-15" smtClean="0"/>
              <a:t> Spycher-</a:t>
            </a:r>
            <a:r>
              <a:rPr lang="de-CH" spc="-10" smtClean="0"/>
              <a:t> </a:t>
            </a:r>
            <a:r>
              <a:rPr lang="de-CH" spc="-25" smtClean="0"/>
              <a:t>9.</a:t>
            </a:r>
            <a:r>
              <a:rPr lang="de-CH" spc="-15" smtClean="0"/>
              <a:t> </a:t>
            </a:r>
            <a:r>
              <a:rPr lang="de-CH" spc="-25" smtClean="0"/>
              <a:t>September</a:t>
            </a:r>
            <a:r>
              <a:rPr lang="de-CH" spc="-15" smtClean="0"/>
              <a:t> </a:t>
            </a:r>
            <a:r>
              <a:rPr lang="de-CH" spc="105" smtClean="0"/>
              <a:t>–</a:t>
            </a:r>
            <a:r>
              <a:rPr lang="de-CH" spc="-15" smtClean="0"/>
              <a:t> </a:t>
            </a:r>
            <a:r>
              <a:rPr lang="de-CH" spc="-35" smtClean="0"/>
              <a:t>Folie</a:t>
            </a:r>
            <a:r>
              <a:rPr lang="de-CH" spc="-15" smtClean="0"/>
              <a:t> </a:t>
            </a:r>
            <a:fld id="{81D60167-4931-47E6-BA6A-407CBD079E47}" type="slidenum">
              <a:rPr spc="25" smtClean="0"/>
              <a:pPr marL="12700">
                <a:spcBef>
                  <a:spcPts val="50"/>
                </a:spcBef>
              </a:pPr>
              <a:t>‹Nr.›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122096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0677" y="2249931"/>
            <a:ext cx="755064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66666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2395" y="1302392"/>
            <a:ext cx="10247208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57103" y="6347765"/>
            <a:ext cx="3598333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40668F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50"/>
              </a:spcBef>
            </a:pPr>
            <a:r>
              <a:rPr lang="de-CH" spc="-15" smtClean="0"/>
              <a:t>Alessandra</a:t>
            </a:r>
            <a:r>
              <a:rPr lang="de-CH" spc="-20" smtClean="0"/>
              <a:t> </a:t>
            </a:r>
            <a:r>
              <a:rPr lang="de-CH" smtClean="0"/>
              <a:t>Weber</a:t>
            </a:r>
            <a:r>
              <a:rPr lang="de-CH" spc="-15" smtClean="0"/>
              <a:t> </a:t>
            </a:r>
            <a:r>
              <a:rPr lang="de-CH" spc="5" smtClean="0"/>
              <a:t>und</a:t>
            </a:r>
            <a:r>
              <a:rPr lang="de-CH" spc="-10" smtClean="0"/>
              <a:t> </a:t>
            </a:r>
            <a:r>
              <a:rPr lang="de-CH" spc="-5" smtClean="0"/>
              <a:t>Ina</a:t>
            </a:r>
            <a:r>
              <a:rPr lang="de-CH" spc="-15" smtClean="0"/>
              <a:t> Spycher-</a:t>
            </a:r>
            <a:r>
              <a:rPr lang="de-CH" spc="-10" smtClean="0"/>
              <a:t> </a:t>
            </a:r>
            <a:r>
              <a:rPr lang="de-CH" spc="-25" smtClean="0"/>
              <a:t>9.</a:t>
            </a:r>
            <a:r>
              <a:rPr lang="de-CH" spc="-15" smtClean="0"/>
              <a:t> </a:t>
            </a:r>
            <a:r>
              <a:rPr lang="de-CH" spc="-25" smtClean="0"/>
              <a:t>September</a:t>
            </a:r>
            <a:r>
              <a:rPr lang="de-CH" spc="-15" smtClean="0"/>
              <a:t> </a:t>
            </a:r>
            <a:r>
              <a:rPr lang="de-CH" spc="105" smtClean="0"/>
              <a:t>–</a:t>
            </a:r>
            <a:r>
              <a:rPr lang="de-CH" spc="-15" smtClean="0"/>
              <a:t> </a:t>
            </a:r>
            <a:r>
              <a:rPr lang="de-CH" spc="-35" smtClean="0"/>
              <a:t>Folie</a:t>
            </a:r>
            <a:r>
              <a:rPr lang="de-CH" spc="-15" smtClean="0"/>
              <a:t> </a:t>
            </a:r>
            <a:fld id="{81D60167-4931-47E6-BA6A-407CBD079E47}" type="slidenum">
              <a:rPr spc="25" smtClean="0"/>
              <a:pPr marL="12700">
                <a:spcBef>
                  <a:spcPts val="50"/>
                </a:spcBef>
              </a:pPr>
              <a:t>‹Nr.›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130422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derseele.ch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inderseele.ch/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beratung@hin.ch" TargetMode="External"/><Relationship Id="rId2" Type="http://schemas.openxmlformats.org/officeDocument/2006/relationships/hyperlink" Target="mailto:info@kinderseele.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nderseele.ch/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9575" y="1027679"/>
            <a:ext cx="2282438" cy="38810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38636" y="1721103"/>
            <a:ext cx="38766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500" spc="-254" dirty="0">
                <a:solidFill>
                  <a:srgbClr val="000000"/>
                </a:solidFill>
              </a:rPr>
              <a:t>P</a:t>
            </a:r>
            <a:r>
              <a:rPr sz="2500" spc="45" dirty="0">
                <a:solidFill>
                  <a:srgbClr val="000000"/>
                </a:solidFill>
              </a:rPr>
              <a:t>s</a:t>
            </a:r>
            <a:r>
              <a:rPr sz="2500" spc="-85" dirty="0">
                <a:solidFill>
                  <a:srgbClr val="000000"/>
                </a:solidFill>
              </a:rPr>
              <a:t>yc</a:t>
            </a:r>
            <a:r>
              <a:rPr sz="2500" spc="-75" dirty="0">
                <a:solidFill>
                  <a:srgbClr val="000000"/>
                </a:solidFill>
              </a:rPr>
              <a:t>h</a:t>
            </a:r>
            <a:r>
              <a:rPr sz="2500" spc="20" dirty="0">
                <a:solidFill>
                  <a:srgbClr val="000000"/>
                </a:solidFill>
              </a:rPr>
              <a:t>i</a:t>
            </a:r>
            <a:r>
              <a:rPr sz="2500" spc="45" dirty="0">
                <a:solidFill>
                  <a:srgbClr val="000000"/>
                </a:solidFill>
              </a:rPr>
              <a:t>s</a:t>
            </a:r>
            <a:r>
              <a:rPr sz="2500" spc="-140" dirty="0">
                <a:solidFill>
                  <a:srgbClr val="000000"/>
                </a:solidFill>
              </a:rPr>
              <a:t>c</a:t>
            </a:r>
            <a:r>
              <a:rPr sz="2500" spc="-70" dirty="0">
                <a:solidFill>
                  <a:srgbClr val="000000"/>
                </a:solidFill>
              </a:rPr>
              <a:t>h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sz="2500" spc="-235" dirty="0">
                <a:solidFill>
                  <a:srgbClr val="000000"/>
                </a:solidFill>
              </a:rPr>
              <a:t>e</a:t>
            </a:r>
            <a:r>
              <a:rPr sz="2500" spc="-185" dirty="0">
                <a:solidFill>
                  <a:srgbClr val="000000"/>
                </a:solidFill>
              </a:rPr>
              <a:t>r</a:t>
            </a:r>
            <a:r>
              <a:rPr sz="2500" spc="-235" dirty="0">
                <a:solidFill>
                  <a:srgbClr val="000000"/>
                </a:solidFill>
              </a:rPr>
              <a:t>k</a:t>
            </a:r>
            <a:r>
              <a:rPr sz="2500" spc="-185" dirty="0">
                <a:solidFill>
                  <a:srgbClr val="000000"/>
                </a:solidFill>
              </a:rPr>
              <a:t>r</a:t>
            </a:r>
            <a:r>
              <a:rPr sz="2500" spc="-70" dirty="0">
                <a:solidFill>
                  <a:srgbClr val="000000"/>
                </a:solidFill>
              </a:rPr>
              <a:t>a</a:t>
            </a:r>
            <a:r>
              <a:rPr sz="2500" spc="-85" dirty="0">
                <a:solidFill>
                  <a:srgbClr val="000000"/>
                </a:solidFill>
              </a:rPr>
              <a:t>n</a:t>
            </a:r>
            <a:r>
              <a:rPr sz="2500" spc="-180" dirty="0">
                <a:solidFill>
                  <a:srgbClr val="000000"/>
                </a:solidFill>
              </a:rPr>
              <a:t>k</a:t>
            </a:r>
            <a:r>
              <a:rPr sz="2500" spc="-130" dirty="0">
                <a:solidFill>
                  <a:srgbClr val="000000"/>
                </a:solidFill>
              </a:rPr>
              <a:t>te</a:t>
            </a:r>
            <a:r>
              <a:rPr sz="2500" spc="5" dirty="0">
                <a:solidFill>
                  <a:srgbClr val="000000"/>
                </a:solidFill>
              </a:rPr>
              <a:t> </a:t>
            </a:r>
            <a:r>
              <a:rPr sz="2500" spc="-225" dirty="0">
                <a:solidFill>
                  <a:srgbClr val="000000"/>
                </a:solidFill>
              </a:rPr>
              <a:t>E</a:t>
            </a:r>
            <a:r>
              <a:rPr sz="2500" spc="-95" dirty="0">
                <a:solidFill>
                  <a:srgbClr val="000000"/>
                </a:solidFill>
              </a:rPr>
              <a:t>l</a:t>
            </a:r>
            <a:r>
              <a:rPr sz="2500" spc="-180" dirty="0">
                <a:solidFill>
                  <a:srgbClr val="000000"/>
                </a:solidFill>
              </a:rPr>
              <a:t>t</a:t>
            </a:r>
            <a:r>
              <a:rPr sz="2500" spc="-235" dirty="0">
                <a:solidFill>
                  <a:srgbClr val="000000"/>
                </a:solidFill>
              </a:rPr>
              <a:t>e</a:t>
            </a:r>
            <a:r>
              <a:rPr sz="2500" spc="-185" dirty="0">
                <a:solidFill>
                  <a:srgbClr val="000000"/>
                </a:solidFill>
              </a:rPr>
              <a:t>r</a:t>
            </a:r>
            <a:r>
              <a:rPr sz="2500" spc="-70" dirty="0">
                <a:solidFill>
                  <a:srgbClr val="000000"/>
                </a:solidFill>
              </a:rPr>
              <a:t>n</a:t>
            </a:r>
            <a:r>
              <a:rPr sz="2500" dirty="0">
                <a:solidFill>
                  <a:srgbClr val="000000"/>
                </a:solidFill>
              </a:rPr>
              <a:t> –  </a:t>
            </a:r>
            <a:r>
              <a:rPr sz="2500" spc="-155" dirty="0">
                <a:solidFill>
                  <a:srgbClr val="000000"/>
                </a:solidFill>
              </a:rPr>
              <a:t>Was</a:t>
            </a:r>
            <a:r>
              <a:rPr sz="2500" spc="5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tun?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5238635" y="3119628"/>
            <a:ext cx="47866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Referat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im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Rahmen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des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9.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Netzwerktreffens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defRPr/>
            </a:pP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«Guter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Start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ins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Kinderleben»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316" y="4350005"/>
            <a:ext cx="745807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2425">
              <a:lnSpc>
                <a:spcPts val="1910"/>
              </a:lnSpc>
              <a:spcBef>
                <a:spcPts val="100"/>
              </a:spcBef>
              <a:defRPr/>
            </a:pP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Alessandra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Weber,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Geschäftsleiterin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2892425">
              <a:lnSpc>
                <a:spcPts val="1910"/>
              </a:lnSpc>
              <a:defRPr/>
            </a:pP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Ina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Spycher,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Psychologin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Beratungsstelle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Winterthur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5081905">
              <a:spcBef>
                <a:spcPts val="985"/>
              </a:spcBef>
              <a:defRPr/>
            </a:pPr>
            <a:r>
              <a:rPr sz="1500" spc="-45" dirty="0">
                <a:solidFill>
                  <a:srgbClr val="2A7EB2"/>
                </a:solidFill>
                <a:latin typeface="Trebuchet MS"/>
                <a:cs typeface="Trebuchet MS"/>
              </a:rPr>
              <a:t>Schweizerische </a:t>
            </a:r>
            <a:r>
              <a:rPr sz="1500" spc="-30" dirty="0">
                <a:solidFill>
                  <a:srgbClr val="2A7EB2"/>
                </a:solidFill>
                <a:latin typeface="Trebuchet MS"/>
                <a:cs typeface="Trebuchet MS"/>
              </a:rPr>
              <a:t>Stiftung </a:t>
            </a:r>
            <a:r>
              <a:rPr sz="1500" spc="-40" dirty="0">
                <a:solidFill>
                  <a:srgbClr val="2A7EB2"/>
                </a:solidFill>
                <a:latin typeface="Trebuchet MS"/>
                <a:cs typeface="Trebuchet MS"/>
              </a:rPr>
              <a:t>zur </a:t>
            </a:r>
            <a:r>
              <a:rPr sz="1500" spc="-35" dirty="0">
                <a:solidFill>
                  <a:srgbClr val="2A7EB2"/>
                </a:solidFill>
                <a:latin typeface="Trebuchet MS"/>
                <a:cs typeface="Trebuchet MS"/>
              </a:rPr>
              <a:t> </a:t>
            </a:r>
            <a:r>
              <a:rPr sz="1500" spc="-15" dirty="0">
                <a:solidFill>
                  <a:srgbClr val="2A7EB2"/>
                </a:solidFill>
                <a:latin typeface="Trebuchet MS"/>
                <a:cs typeface="Trebuchet MS"/>
              </a:rPr>
              <a:t>Förderung </a:t>
            </a:r>
            <a:r>
              <a:rPr sz="1500" spc="-55" dirty="0">
                <a:solidFill>
                  <a:srgbClr val="2A7EB2"/>
                </a:solidFill>
                <a:latin typeface="Trebuchet MS"/>
                <a:cs typeface="Trebuchet MS"/>
              </a:rPr>
              <a:t>der </a:t>
            </a:r>
            <a:r>
              <a:rPr sz="1500" spc="-30" dirty="0">
                <a:solidFill>
                  <a:srgbClr val="2A7EB2"/>
                </a:solidFill>
                <a:latin typeface="Trebuchet MS"/>
                <a:cs typeface="Trebuchet MS"/>
              </a:rPr>
              <a:t>psychischen </a:t>
            </a:r>
            <a:r>
              <a:rPr sz="1500" spc="-25" dirty="0">
                <a:solidFill>
                  <a:srgbClr val="2A7EB2"/>
                </a:solidFill>
                <a:latin typeface="Trebuchet MS"/>
                <a:cs typeface="Trebuchet MS"/>
              </a:rPr>
              <a:t> Gesundheit</a:t>
            </a:r>
            <a:r>
              <a:rPr sz="1500" spc="-60" dirty="0">
                <a:solidFill>
                  <a:srgbClr val="2A7EB2"/>
                </a:solidFill>
                <a:latin typeface="Trebuchet MS"/>
                <a:cs typeface="Trebuchet MS"/>
              </a:rPr>
              <a:t> </a:t>
            </a:r>
            <a:r>
              <a:rPr sz="1500" spc="15" dirty="0">
                <a:solidFill>
                  <a:srgbClr val="2A7EB2"/>
                </a:solidFill>
                <a:latin typeface="Trebuchet MS"/>
                <a:cs typeface="Trebuchet MS"/>
              </a:rPr>
              <a:t>von</a:t>
            </a:r>
            <a:r>
              <a:rPr sz="1500" spc="-60" dirty="0">
                <a:solidFill>
                  <a:srgbClr val="2A7EB2"/>
                </a:solidFill>
                <a:latin typeface="Trebuchet MS"/>
                <a:cs typeface="Trebuchet MS"/>
              </a:rPr>
              <a:t> </a:t>
            </a:r>
            <a:r>
              <a:rPr sz="1500" spc="-25" dirty="0">
                <a:solidFill>
                  <a:srgbClr val="2A7EB2"/>
                </a:solidFill>
                <a:latin typeface="Trebuchet MS"/>
                <a:cs typeface="Trebuchet MS"/>
              </a:rPr>
              <a:t>Kindern</a:t>
            </a:r>
            <a:r>
              <a:rPr sz="1500" spc="-60" dirty="0">
                <a:solidFill>
                  <a:srgbClr val="2A7EB2"/>
                </a:solidFill>
                <a:latin typeface="Trebuchet MS"/>
                <a:cs typeface="Trebuchet MS"/>
              </a:rPr>
              <a:t> </a:t>
            </a:r>
            <a:r>
              <a:rPr sz="1500" spc="5" dirty="0">
                <a:solidFill>
                  <a:srgbClr val="2A7EB2"/>
                </a:solidFill>
                <a:latin typeface="Trebuchet MS"/>
                <a:cs typeface="Trebuchet MS"/>
              </a:rPr>
              <a:t>und </a:t>
            </a:r>
            <a:r>
              <a:rPr sz="1500" spc="-434" dirty="0">
                <a:solidFill>
                  <a:srgbClr val="2A7EB2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2A7EB2"/>
                </a:solidFill>
                <a:latin typeface="Trebuchet MS"/>
                <a:cs typeface="Trebuchet MS"/>
              </a:rPr>
              <a:t>Jugendlichen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spcBef>
                <a:spcPts val="600"/>
              </a:spcBef>
              <a:defRPr/>
            </a:pPr>
            <a:r>
              <a:rPr sz="1500" spc="-45" dirty="0">
                <a:solidFill>
                  <a:srgbClr val="2A7EB2"/>
                </a:solidFill>
                <a:latin typeface="Trebuchet MS"/>
                <a:cs typeface="Trebuchet MS"/>
                <a:hlinkClick r:id="rId3"/>
              </a:rPr>
              <a:t>www.kinderseele.ch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2021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796" y="2554731"/>
            <a:ext cx="70599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5" dirty="0"/>
              <a:t>Einige</a:t>
            </a:r>
            <a:r>
              <a:rPr spc="-15" dirty="0"/>
              <a:t> </a:t>
            </a:r>
            <a:r>
              <a:rPr spc="-225" dirty="0"/>
              <a:t>Fakten</a:t>
            </a:r>
            <a:r>
              <a:rPr spc="-10" dirty="0"/>
              <a:t> </a:t>
            </a:r>
            <a:r>
              <a:rPr spc="-110" dirty="0"/>
              <a:t>und</a:t>
            </a:r>
            <a:r>
              <a:rPr spc="-10" dirty="0"/>
              <a:t> </a:t>
            </a:r>
            <a:r>
              <a:rPr spc="-204" dirty="0"/>
              <a:t>Hintergründe</a:t>
            </a:r>
          </a:p>
        </p:txBody>
      </p:sp>
    </p:spTree>
    <p:extLst>
      <p:ext uri="{BB962C8B-B14F-4D97-AF65-F5344CB8AC3E}">
        <p14:creationId xmlns:p14="http://schemas.microsoft.com/office/powerpoint/2010/main" val="135604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426148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Kinder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psychisch</a:t>
            </a:r>
            <a:r>
              <a:rPr sz="2500" b="0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kranker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10" dirty="0">
                <a:solidFill>
                  <a:srgbClr val="000000"/>
                </a:solidFill>
                <a:latin typeface="Trebuchet MS"/>
                <a:cs typeface="Trebuchet MS"/>
              </a:rPr>
              <a:t>Eltern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824348"/>
            <a:ext cx="9144000" cy="320930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11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54565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38538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5" dirty="0">
                <a:solidFill>
                  <a:srgbClr val="000000"/>
                </a:solidFill>
                <a:latin typeface="Trebuchet MS"/>
                <a:cs typeface="Trebuchet MS"/>
              </a:rPr>
              <a:t>Die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85" dirty="0">
                <a:solidFill>
                  <a:srgbClr val="000000"/>
                </a:solidFill>
                <a:latin typeface="Trebuchet MS"/>
                <a:cs typeface="Trebuchet MS"/>
              </a:rPr>
              <a:t>Betroffenheit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0" dirty="0">
                <a:solidFill>
                  <a:srgbClr val="000000"/>
                </a:solidFill>
                <a:latin typeface="Trebuchet MS"/>
                <a:cs typeface="Trebuchet MS"/>
              </a:rPr>
              <a:t>der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Kinder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2332" y="1001267"/>
            <a:ext cx="4147185" cy="483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82905" indent="-342900">
              <a:spcBef>
                <a:spcPts val="10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Ca.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300’000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betroffene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Kinder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Jugendliche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Schweiz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4965" marR="243204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Psychisches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Erkrankungsrisiko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prstClr val="black"/>
                </a:solidFill>
                <a:latin typeface="Trebuchet MS"/>
                <a:cs typeface="Trebuchet MS"/>
              </a:rPr>
              <a:t>3-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bis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13-fach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erhöht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4965" marR="271780" indent="-342900">
              <a:spcBef>
                <a:spcPts val="50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1</a:t>
            </a:r>
            <a:r>
              <a:rPr sz="2000" spc="-170" dirty="0">
                <a:solidFill>
                  <a:prstClr val="black"/>
                </a:solidFill>
                <a:latin typeface="Trebuchet MS"/>
                <a:cs typeface="Trebuchet MS"/>
              </a:rPr>
              <a:t>/</a:t>
            </a: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3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K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000" spc="-145" dirty="0">
                <a:solidFill>
                  <a:prstClr val="black"/>
                </a:solidFill>
                <a:latin typeface="Trebuchet MS"/>
                <a:cs typeface="Trebuchet MS"/>
              </a:rPr>
              <a:t>le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000" spc="-130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un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180" dirty="0">
                <a:solidFill>
                  <a:prstClr val="black"/>
                </a:solidFill>
                <a:latin typeface="Trebuchet MS"/>
                <a:cs typeface="Trebuchet MS"/>
              </a:rPr>
              <a:t>,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110" dirty="0">
                <a:solidFill>
                  <a:prstClr val="black"/>
                </a:solidFill>
                <a:latin typeface="Trebuchet MS"/>
                <a:cs typeface="Trebuchet MS"/>
              </a:rPr>
              <a:t>t  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resilient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4965" marR="5080" indent="-342900">
              <a:spcBef>
                <a:spcPts val="385"/>
              </a:spcBef>
              <a:buFont typeface="Symbol"/>
              <a:buChar char=""/>
              <a:tabLst>
                <a:tab pos="354965" algn="l"/>
                <a:tab pos="355600" algn="l"/>
                <a:tab pos="890269" algn="l"/>
              </a:tabLst>
              <a:defRPr/>
            </a:pP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1/3	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Kinder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wird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nicht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im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engeren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Sinn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krank,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fühlt sich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aber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immer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wieder im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Leben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«durch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einen Schatten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auf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Seele»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ausgebremst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4965" marR="244475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  <a:tab pos="3272790" algn="l"/>
              </a:tabLst>
              <a:defRPr/>
            </a:pP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1</a:t>
            </a:r>
            <a:r>
              <a:rPr sz="2000" spc="-170" dirty="0">
                <a:solidFill>
                  <a:prstClr val="black"/>
                </a:solidFill>
                <a:latin typeface="Trebuchet MS"/>
                <a:cs typeface="Trebuchet MS"/>
              </a:rPr>
              <a:t>/</a:t>
            </a: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3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K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en</a:t>
            </a:r>
            <a:r>
              <a:rPr sz="2000" spc="-13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55" dirty="0">
                <a:solidFill>
                  <a:prstClr val="black"/>
                </a:solidFill>
                <a:latin typeface="Trebuchet MS"/>
                <a:cs typeface="Trebuchet MS"/>
              </a:rPr>
              <a:t>w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110" dirty="0">
                <a:solidFill>
                  <a:prstClr val="black"/>
                </a:solidFill>
                <a:latin typeface="Trebuchet MS"/>
                <a:cs typeface="Trebuchet MS"/>
              </a:rPr>
              <a:t>c</a:t>
            </a:r>
            <a:r>
              <a:rPr sz="2000" spc="-100" dirty="0">
                <a:solidFill>
                  <a:prstClr val="black"/>
                </a:solidFill>
                <a:latin typeface="Trebuchet MS"/>
                <a:cs typeface="Trebuchet MS"/>
              </a:rPr>
              <a:t>ke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000" spc="-130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	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er 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Kindheit oder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später selbst eine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psychische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Störung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und/oder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soziale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Verhaltensauffälligkeit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079" y="1111921"/>
            <a:ext cx="3449982" cy="469334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 rot="21060000">
            <a:off x="7592980" y="1950237"/>
            <a:ext cx="1581988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Tims</a:t>
            </a: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Papi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5" baseline="1388" dirty="0">
                <a:solidFill>
                  <a:srgbClr val="FFFFFF"/>
                </a:solidFill>
                <a:latin typeface="Arial"/>
                <a:cs typeface="Arial"/>
              </a:rPr>
              <a:t>ist</a:t>
            </a:r>
            <a:endParaRPr sz="3000" baseline="138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21060000">
            <a:off x="7640649" y="2281507"/>
            <a:ext cx="1214311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51318" y="2342940"/>
            <a:ext cx="559435" cy="88900"/>
          </a:xfrm>
          <a:custGeom>
            <a:avLst/>
            <a:gdLst/>
            <a:ahLst/>
            <a:cxnLst/>
            <a:rect l="l" t="t" r="r" b="b"/>
            <a:pathLst>
              <a:path w="559434" h="88900">
                <a:moveTo>
                  <a:pt x="0" y="88554"/>
                </a:moveTo>
                <a:lnTo>
                  <a:pt x="559109" y="0"/>
                </a:lnTo>
              </a:path>
            </a:pathLst>
          </a:custGeom>
          <a:ln w="22570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78774" y="2327467"/>
            <a:ext cx="1732914" cy="291465"/>
          </a:xfrm>
          <a:custGeom>
            <a:avLst/>
            <a:gdLst/>
            <a:ahLst/>
            <a:cxnLst/>
            <a:rect l="l" t="t" r="r" b="b"/>
            <a:pathLst>
              <a:path w="1732915" h="291464">
                <a:moveTo>
                  <a:pt x="1730277" y="0"/>
                </a:moveTo>
                <a:lnTo>
                  <a:pt x="0" y="278836"/>
                </a:lnTo>
                <a:lnTo>
                  <a:pt x="2020" y="291373"/>
                </a:lnTo>
                <a:lnTo>
                  <a:pt x="1732297" y="12538"/>
                </a:lnTo>
                <a:lnTo>
                  <a:pt x="17302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12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4020664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796" y="1945131"/>
            <a:ext cx="711708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245" dirty="0"/>
              <a:t>Was</a:t>
            </a:r>
            <a:r>
              <a:rPr spc="-5" dirty="0"/>
              <a:t> </a:t>
            </a:r>
            <a:r>
              <a:rPr spc="-195" dirty="0"/>
              <a:t>bedeutet</a:t>
            </a:r>
            <a:r>
              <a:rPr dirty="0"/>
              <a:t> </a:t>
            </a:r>
            <a:r>
              <a:rPr spc="-125" dirty="0"/>
              <a:t>eine</a:t>
            </a:r>
            <a:r>
              <a:rPr dirty="0"/>
              <a:t> </a:t>
            </a:r>
            <a:r>
              <a:rPr spc="-90" dirty="0"/>
              <a:t>psychische </a:t>
            </a:r>
            <a:r>
              <a:rPr spc="-85" dirty="0"/>
              <a:t> </a:t>
            </a:r>
            <a:r>
              <a:rPr spc="-235" dirty="0"/>
              <a:t>oder</a:t>
            </a:r>
            <a:r>
              <a:rPr spc="-15" dirty="0"/>
              <a:t> </a:t>
            </a:r>
            <a:r>
              <a:rPr spc="-204" dirty="0"/>
              <a:t>Suchterkrankung</a:t>
            </a:r>
            <a:r>
              <a:rPr spc="-20" dirty="0"/>
              <a:t> </a:t>
            </a:r>
            <a:r>
              <a:rPr spc="-260" dirty="0"/>
              <a:t>der</a:t>
            </a:r>
            <a:r>
              <a:rPr spc="-15" dirty="0"/>
              <a:t> </a:t>
            </a:r>
            <a:r>
              <a:rPr spc="-265" dirty="0"/>
              <a:t>Eltern </a:t>
            </a:r>
            <a:r>
              <a:rPr spc="-1095" dirty="0"/>
              <a:t> </a:t>
            </a:r>
            <a:r>
              <a:rPr spc="-150" dirty="0"/>
              <a:t>für</a:t>
            </a:r>
            <a:r>
              <a:rPr dirty="0"/>
              <a:t> </a:t>
            </a:r>
            <a:r>
              <a:rPr spc="-60" dirty="0"/>
              <a:t>das</a:t>
            </a:r>
            <a:r>
              <a:rPr dirty="0"/>
              <a:t> </a:t>
            </a:r>
            <a:r>
              <a:rPr spc="-25" dirty="0"/>
              <a:t>Kind?</a:t>
            </a:r>
          </a:p>
        </p:txBody>
      </p:sp>
    </p:spTree>
    <p:extLst>
      <p:ext uri="{BB962C8B-B14F-4D97-AF65-F5344CB8AC3E}">
        <p14:creationId xmlns:p14="http://schemas.microsoft.com/office/powerpoint/2010/main" val="1464543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2" y="150876"/>
            <a:ext cx="4923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0" dirty="0">
                <a:solidFill>
                  <a:srgbClr val="000000"/>
                </a:solidFill>
                <a:latin typeface="Trebuchet MS"/>
                <a:cs typeface="Trebuchet MS"/>
              </a:rPr>
              <a:t>Auswirkungen</a:t>
            </a:r>
            <a:r>
              <a:rPr sz="20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35" dirty="0">
                <a:solidFill>
                  <a:srgbClr val="000000"/>
                </a:solidFill>
                <a:latin typeface="Trebuchet MS"/>
                <a:cs typeface="Trebuchet MS"/>
              </a:rPr>
              <a:t>auf</a:t>
            </a:r>
            <a:r>
              <a:rPr sz="2000" b="0" spc="-75" dirty="0">
                <a:solidFill>
                  <a:srgbClr val="000000"/>
                </a:solidFill>
                <a:latin typeface="Trebuchet MS"/>
                <a:cs typeface="Trebuchet MS"/>
              </a:rPr>
              <a:t> die</a:t>
            </a:r>
            <a:r>
              <a:rPr sz="20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35" dirty="0">
                <a:solidFill>
                  <a:srgbClr val="000000"/>
                </a:solidFill>
                <a:latin typeface="Trebuchet MS"/>
                <a:cs typeface="Trebuchet MS"/>
              </a:rPr>
              <a:t>Eltern-Kind-Beziehung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14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3" y="954532"/>
            <a:ext cx="7264400" cy="3136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600" b="1" spc="-55" dirty="0">
                <a:solidFill>
                  <a:prstClr val="black"/>
                </a:solidFill>
                <a:latin typeface="Gill Sans MT"/>
                <a:cs typeface="Gill Sans MT"/>
              </a:rPr>
              <a:t>Das</a:t>
            </a:r>
            <a:r>
              <a:rPr sz="1600" b="1" spc="-2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85" dirty="0">
                <a:solidFill>
                  <a:prstClr val="black"/>
                </a:solidFill>
                <a:latin typeface="Gill Sans MT"/>
                <a:cs typeface="Gill Sans MT"/>
              </a:rPr>
              <a:t>Elternteil</a:t>
            </a:r>
            <a:endParaRPr sz="16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2700">
              <a:spcBef>
                <a:spcPts val="1270"/>
              </a:spcBef>
              <a:defRPr/>
            </a:pPr>
            <a:r>
              <a:rPr sz="1600" spc="15" dirty="0">
                <a:solidFill>
                  <a:prstClr val="black"/>
                </a:solidFill>
                <a:latin typeface="Trebuchet MS"/>
                <a:cs typeface="Trebuchet MS"/>
              </a:rPr>
              <a:t>…bindet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das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Kind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sein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Krankheitssystem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ein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spcBef>
                <a:spcPts val="1295"/>
              </a:spcBef>
              <a:defRPr/>
            </a:pPr>
            <a:r>
              <a:rPr sz="1600" spc="55" dirty="0">
                <a:solidFill>
                  <a:prstClr val="black"/>
                </a:solidFill>
                <a:latin typeface="Trebuchet MS"/>
                <a:cs typeface="Trebuchet MS"/>
              </a:rPr>
              <a:t>…wird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gegenüber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dem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Kind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bedürftig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spcBef>
                <a:spcPts val="1275"/>
              </a:spcBef>
              <a:defRPr/>
            </a:pPr>
            <a:r>
              <a:rPr sz="1600" spc="45" dirty="0">
                <a:solidFill>
                  <a:prstClr val="black"/>
                </a:solidFill>
                <a:latin typeface="Trebuchet MS"/>
                <a:cs typeface="Trebuchet MS"/>
              </a:rPr>
              <a:t>…ist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nicht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mehr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Lage,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den 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emotionalen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Kontakt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aufrechtzuerhalten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spcBef>
                <a:spcPts val="1270"/>
              </a:spcBef>
              <a:defRPr/>
            </a:pPr>
            <a:r>
              <a:rPr sz="1600" b="1" spc="-105" dirty="0">
                <a:solidFill>
                  <a:prstClr val="black"/>
                </a:solidFill>
                <a:latin typeface="Gill Sans MT"/>
                <a:cs typeface="Gill Sans MT"/>
              </a:rPr>
              <a:t>Zudem…</a:t>
            </a:r>
            <a:endParaRPr sz="16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2700">
              <a:spcBef>
                <a:spcPts val="1295"/>
              </a:spcBef>
              <a:defRPr/>
            </a:pPr>
            <a:r>
              <a:rPr sz="1600" spc="10" dirty="0">
                <a:solidFill>
                  <a:prstClr val="black"/>
                </a:solidFill>
                <a:latin typeface="Trebuchet MS"/>
                <a:cs typeface="Trebuchet MS"/>
              </a:rPr>
              <a:t>…fehlt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den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75" dirty="0">
                <a:solidFill>
                  <a:prstClr val="black"/>
                </a:solidFill>
                <a:latin typeface="Trebuchet MS"/>
                <a:cs typeface="Trebuchet MS"/>
              </a:rPr>
              <a:t>Eltern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Kraft,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den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Kindern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Orientierung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Halt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zu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vermitteln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spcBef>
                <a:spcPts val="1275"/>
              </a:spcBef>
              <a:defRPr/>
            </a:pPr>
            <a:r>
              <a:rPr sz="1600" spc="30" dirty="0">
                <a:solidFill>
                  <a:prstClr val="black"/>
                </a:solidFill>
                <a:latin typeface="Trebuchet MS"/>
                <a:cs typeface="Trebuchet MS"/>
              </a:rPr>
              <a:t>…wirken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sich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Scham-,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Schuld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Versagergefühle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Beziehung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aus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spcBef>
                <a:spcPts val="1175"/>
              </a:spcBef>
              <a:defRPr/>
            </a:pPr>
            <a:r>
              <a:rPr sz="1600" spc="55" dirty="0">
                <a:solidFill>
                  <a:prstClr val="black"/>
                </a:solidFill>
                <a:latin typeface="Trebuchet MS"/>
                <a:cs typeface="Trebuchet MS"/>
              </a:rPr>
              <a:t>…sind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Kinder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abrupten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prstClr val="black"/>
                </a:solidFill>
                <a:latin typeface="Trebuchet MS"/>
                <a:cs typeface="Trebuchet MS"/>
              </a:rPr>
              <a:t>Schwankungen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15" dirty="0">
                <a:solidFill>
                  <a:prstClr val="black"/>
                </a:solidFill>
                <a:latin typeface="Trebuchet MS"/>
                <a:cs typeface="Trebuchet MS"/>
              </a:rPr>
              <a:t>von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Gefühlen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Verhalten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ausgesetzt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61663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51383"/>
            <a:ext cx="75279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85" dirty="0">
                <a:solidFill>
                  <a:srgbClr val="000000"/>
                </a:solidFill>
                <a:latin typeface="Trebuchet MS"/>
                <a:cs typeface="Trebuchet MS"/>
              </a:rPr>
              <a:t>Was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macht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5" dirty="0">
                <a:solidFill>
                  <a:srgbClr val="000000"/>
                </a:solidFill>
                <a:latin typeface="Trebuchet MS"/>
                <a:cs typeface="Trebuchet MS"/>
              </a:rPr>
              <a:t>die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Erkrankung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0" dirty="0">
                <a:solidFill>
                  <a:srgbClr val="000000"/>
                </a:solidFill>
                <a:latin typeface="Trebuchet MS"/>
                <a:cs typeface="Trebuchet MS"/>
              </a:rPr>
              <a:t>der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10" dirty="0">
                <a:solidFill>
                  <a:srgbClr val="000000"/>
                </a:solidFill>
                <a:latin typeface="Trebuchet MS"/>
                <a:cs typeface="Trebuchet MS"/>
              </a:rPr>
              <a:t>Eltern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05" dirty="0">
                <a:solidFill>
                  <a:srgbClr val="000000"/>
                </a:solidFill>
                <a:latin typeface="Trebuchet MS"/>
                <a:cs typeface="Trebuchet MS"/>
              </a:rPr>
              <a:t>mit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5" dirty="0">
                <a:solidFill>
                  <a:srgbClr val="000000"/>
                </a:solidFill>
                <a:latin typeface="Trebuchet MS"/>
                <a:cs typeface="Trebuchet MS"/>
              </a:rPr>
              <a:t>den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dirty="0">
                <a:solidFill>
                  <a:srgbClr val="000000"/>
                </a:solidFill>
                <a:latin typeface="Trebuchet MS"/>
                <a:cs typeface="Trebuchet MS"/>
              </a:rPr>
              <a:t>Kindern?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15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4" y="1048511"/>
            <a:ext cx="7602855" cy="485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20"/>
              </a:lnSpc>
              <a:spcBef>
                <a:spcPts val="100"/>
              </a:spcBef>
              <a:defRPr/>
            </a:pPr>
            <a:r>
              <a:rPr sz="1700" u="sng" spc="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Während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prstClr val="black"/>
                </a:solidFill>
                <a:latin typeface="Trebuchet MS"/>
                <a:cs typeface="Trebuchet MS"/>
              </a:rPr>
              <a:t>einer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akuten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Krankheitskrise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eines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prstClr val="black"/>
                </a:solidFill>
                <a:latin typeface="Trebuchet MS"/>
                <a:cs typeface="Trebuchet MS"/>
              </a:rPr>
              <a:t>Elternteils: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lnSpc>
                <a:spcPts val="1920"/>
              </a:lnSpc>
              <a:defRPr/>
            </a:pP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viele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Kinder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reagieren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erstaunlich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„vernünftig“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lnSpc>
                <a:spcPts val="1920"/>
              </a:lnSpc>
              <a:spcBef>
                <a:spcPts val="1750"/>
              </a:spcBef>
              <a:defRPr/>
            </a:pPr>
            <a:r>
              <a:rPr sz="1700" u="sng" spc="6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Wen</a:t>
            </a:r>
            <a:r>
              <a:rPr sz="1700" u="sng" spc="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17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3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1700" spc="-114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1700" spc="-10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1700" spc="-13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17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700" spc="-95" dirty="0">
                <a:solidFill>
                  <a:prstClr val="black"/>
                </a:solidFill>
                <a:latin typeface="Trebuchet MS"/>
                <a:cs typeface="Trebuchet MS"/>
              </a:rPr>
              <a:t>c</a:t>
            </a:r>
            <a:r>
              <a:rPr sz="1700" spc="15" dirty="0">
                <a:solidFill>
                  <a:prstClr val="black"/>
                </a:solidFill>
                <a:latin typeface="Trebuchet MS"/>
                <a:cs typeface="Trebuchet MS"/>
              </a:rPr>
              <a:t>h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k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an</a:t>
            </a:r>
            <a:r>
              <a:rPr sz="1700" dirty="0">
                <a:solidFill>
                  <a:prstClr val="black"/>
                </a:solidFill>
                <a:latin typeface="Trebuchet MS"/>
                <a:cs typeface="Trebuchet MS"/>
              </a:rPr>
              <a:t>ku</a:t>
            </a:r>
            <a:r>
              <a:rPr sz="17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1700" spc="90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55" dirty="0">
                <a:solidFill>
                  <a:prstClr val="black"/>
                </a:solidFill>
                <a:latin typeface="Trebuchet MS"/>
                <a:cs typeface="Trebuchet MS"/>
              </a:rPr>
              <a:t>w</a:t>
            </a:r>
            <a:r>
              <a:rPr sz="17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ed</a:t>
            </a:r>
            <a:r>
              <a:rPr sz="1700" spc="-90" dirty="0">
                <a:solidFill>
                  <a:prstClr val="black"/>
                </a:solidFill>
                <a:latin typeface="Trebuchet MS"/>
                <a:cs typeface="Trebuchet MS"/>
              </a:rPr>
              <a:t>er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ab</a:t>
            </a:r>
            <a:r>
              <a:rPr sz="1700" spc="-85" dirty="0">
                <a:solidFill>
                  <a:prstClr val="black"/>
                </a:solidFill>
                <a:latin typeface="Trebuchet MS"/>
                <a:cs typeface="Trebuchet MS"/>
              </a:rPr>
              <a:t>k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17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7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1700" spc="90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1700" spc="-114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1700" spc="-155" dirty="0">
                <a:solidFill>
                  <a:prstClr val="black"/>
                </a:solidFill>
                <a:latin typeface="Trebuchet MS"/>
                <a:cs typeface="Trebuchet MS"/>
              </a:rPr>
              <a:t>: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116839">
              <a:lnSpc>
                <a:spcPts val="1900"/>
              </a:lnSpc>
              <a:spcBef>
                <a:spcPts val="60"/>
              </a:spcBef>
              <a:defRPr/>
            </a:pP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Kinder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zeigen,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dass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sie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prstClr val="black"/>
                </a:solidFill>
                <a:latin typeface="Trebuchet MS"/>
                <a:cs typeface="Trebuchet MS"/>
              </a:rPr>
              <a:t>Trennung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den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Verlust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elterlichen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5" dirty="0">
                <a:solidFill>
                  <a:prstClr val="black"/>
                </a:solidFill>
                <a:latin typeface="Trebuchet MS"/>
                <a:cs typeface="Trebuchet MS"/>
              </a:rPr>
              <a:t>Zuwendung </a:t>
            </a:r>
            <a:r>
              <a:rPr sz="1700" spc="-50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prstClr val="black"/>
                </a:solidFill>
                <a:latin typeface="Trebuchet MS"/>
                <a:cs typeface="Trebuchet MS"/>
              </a:rPr>
              <a:t>noch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längst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nicht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verarbeitet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haben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35"/>
              </a:spcBef>
              <a:defRPr/>
            </a:pPr>
            <a:endParaRPr sz="24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108585" indent="-342900">
              <a:lnSpc>
                <a:spcPts val="1800"/>
              </a:lnSpc>
              <a:tabLst>
                <a:tab pos="354965" algn="l"/>
              </a:tabLst>
              <a:defRPr/>
            </a:pPr>
            <a:r>
              <a:rPr sz="1700" dirty="0">
                <a:solidFill>
                  <a:prstClr val="black"/>
                </a:solidFill>
                <a:latin typeface="Calibri"/>
                <a:cs typeface="Calibri"/>
              </a:rPr>
              <a:t>→	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Kinder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reagieren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mit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b="1" spc="-60" dirty="0">
                <a:solidFill>
                  <a:srgbClr val="9C9B39"/>
                </a:solidFill>
                <a:latin typeface="Gill Sans MT"/>
                <a:cs typeface="Gill Sans MT"/>
              </a:rPr>
              <a:t>unterschiedlichen</a:t>
            </a:r>
            <a:r>
              <a:rPr sz="1700" b="1" spc="10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b="1" spc="-80" dirty="0">
                <a:solidFill>
                  <a:srgbClr val="9C9B39"/>
                </a:solidFill>
                <a:latin typeface="Gill Sans MT"/>
                <a:cs typeface="Gill Sans MT"/>
              </a:rPr>
              <a:t>Reaktionsmustern</a:t>
            </a:r>
            <a:r>
              <a:rPr sz="1700" b="1" spc="5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den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Stress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1700" spc="-50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prstClr val="black"/>
                </a:solidFill>
                <a:latin typeface="Trebuchet MS"/>
                <a:cs typeface="Trebuchet MS"/>
              </a:rPr>
              <a:t>familiären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Veränderungen.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(Viele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introvertiert,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5" dirty="0">
                <a:solidFill>
                  <a:prstClr val="black"/>
                </a:solidFill>
                <a:latin typeface="Trebuchet MS"/>
                <a:cs typeface="Trebuchet MS"/>
              </a:rPr>
              <a:t>Wenige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extrovertiert)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5080" indent="-342900">
              <a:lnSpc>
                <a:spcPts val="1800"/>
              </a:lnSpc>
              <a:spcBef>
                <a:spcPts val="1010"/>
              </a:spcBef>
              <a:tabLst>
                <a:tab pos="354965" algn="l"/>
              </a:tabLst>
              <a:defRPr/>
            </a:pPr>
            <a:r>
              <a:rPr sz="1700" dirty="0">
                <a:solidFill>
                  <a:prstClr val="black"/>
                </a:solidFill>
                <a:latin typeface="Calibri"/>
                <a:cs typeface="Calibri"/>
              </a:rPr>
              <a:t>→	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Viele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Kinder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können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das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Erlebte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b="1" spc="-65" dirty="0">
                <a:solidFill>
                  <a:srgbClr val="9C9B39"/>
                </a:solidFill>
                <a:latin typeface="Gill Sans MT"/>
                <a:cs typeface="Gill Sans MT"/>
              </a:rPr>
              <a:t>nicht</a:t>
            </a:r>
            <a:r>
              <a:rPr sz="1700" b="1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b="1" spc="-70" dirty="0">
                <a:solidFill>
                  <a:srgbClr val="9C9B39"/>
                </a:solidFill>
                <a:latin typeface="Gill Sans MT"/>
                <a:cs typeface="Gill Sans MT"/>
              </a:rPr>
              <a:t>einordnen</a:t>
            </a:r>
            <a:r>
              <a:rPr sz="1700" b="1" spc="10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wissen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nicht,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was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75" dirty="0">
                <a:solidFill>
                  <a:prstClr val="black"/>
                </a:solidFill>
                <a:latin typeface="Trebuchet MS"/>
                <a:cs typeface="Trebuchet MS"/>
              </a:rPr>
              <a:t>Mama </a:t>
            </a:r>
            <a:r>
              <a:rPr sz="1700" spc="-49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oder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Papa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hat.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Sie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fühlen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sich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schuldig.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683895" indent="-342900">
              <a:lnSpc>
                <a:spcPts val="1800"/>
              </a:lnSpc>
              <a:spcBef>
                <a:spcPts val="1005"/>
              </a:spcBef>
              <a:tabLst>
                <a:tab pos="354965" algn="l"/>
              </a:tabLst>
              <a:defRPr/>
            </a:pPr>
            <a:r>
              <a:rPr sz="1700" dirty="0">
                <a:solidFill>
                  <a:prstClr val="black"/>
                </a:solidFill>
                <a:latin typeface="Calibri"/>
                <a:cs typeface="Calibri"/>
              </a:rPr>
              <a:t>→	</a:t>
            </a:r>
            <a:r>
              <a:rPr sz="1700" spc="50" dirty="0">
                <a:solidFill>
                  <a:prstClr val="black"/>
                </a:solidFill>
                <a:latin typeface="Trebuchet MS"/>
                <a:cs typeface="Trebuchet MS"/>
              </a:rPr>
              <a:t>Wenn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Kindern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nicht 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gesagt </a:t>
            </a: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wird,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was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mit </a:t>
            </a:r>
            <a:r>
              <a:rPr sz="1700" spc="75" dirty="0">
                <a:solidFill>
                  <a:prstClr val="black"/>
                </a:solidFill>
                <a:latin typeface="Trebuchet MS"/>
                <a:cs typeface="Trebuchet MS"/>
              </a:rPr>
              <a:t>Mama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los </a:t>
            </a:r>
            <a:r>
              <a:rPr sz="1700" spc="-105" dirty="0">
                <a:solidFill>
                  <a:prstClr val="black"/>
                </a:solidFill>
                <a:latin typeface="Trebuchet MS"/>
                <a:cs typeface="Trebuchet MS"/>
              </a:rPr>
              <a:t>ist,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reimen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sie </a:t>
            </a:r>
            <a:r>
              <a:rPr sz="1700" b="1" spc="-85" dirty="0">
                <a:solidFill>
                  <a:srgbClr val="9C9B39"/>
                </a:solidFill>
                <a:latin typeface="Gill Sans MT"/>
                <a:cs typeface="Gill Sans MT"/>
              </a:rPr>
              <a:t>ihre </a:t>
            </a:r>
            <a:r>
              <a:rPr sz="1700" b="1" spc="-459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b="1" spc="-50" dirty="0">
                <a:solidFill>
                  <a:srgbClr val="9C9B39"/>
                </a:solidFill>
                <a:latin typeface="Gill Sans MT"/>
                <a:cs typeface="Gill Sans MT"/>
              </a:rPr>
              <a:t>eigenen</a:t>
            </a:r>
            <a:r>
              <a:rPr sz="1700" b="1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b="1" spc="-45" dirty="0">
                <a:solidFill>
                  <a:srgbClr val="9C9B39"/>
                </a:solidFill>
                <a:latin typeface="Gill Sans MT"/>
                <a:cs typeface="Gill Sans MT"/>
              </a:rPr>
              <a:t>Schlussfolgerungen</a:t>
            </a:r>
            <a:r>
              <a:rPr sz="1700" b="1" spc="5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zusammen.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476884" indent="-342900">
              <a:lnSpc>
                <a:spcPct val="90600"/>
              </a:lnSpc>
              <a:spcBef>
                <a:spcPts val="819"/>
              </a:spcBef>
              <a:tabLst>
                <a:tab pos="354965" algn="l"/>
              </a:tabLst>
              <a:defRPr/>
            </a:pPr>
            <a:r>
              <a:rPr sz="1700" dirty="0">
                <a:solidFill>
                  <a:prstClr val="black"/>
                </a:solidFill>
                <a:latin typeface="Calibri"/>
                <a:cs typeface="Calibri"/>
              </a:rPr>
              <a:t>→	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Viele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Kinder tragen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b="1" spc="-80" dirty="0">
                <a:solidFill>
                  <a:srgbClr val="9C9B39"/>
                </a:solidFill>
                <a:latin typeface="Gill Sans MT"/>
                <a:cs typeface="Gill Sans MT"/>
              </a:rPr>
              <a:t>Verletzungen</a:t>
            </a:r>
            <a:r>
              <a:rPr sz="1700" b="1" spc="10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aus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elterlichen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Erkrankung,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können </a:t>
            </a:r>
            <a:r>
              <a:rPr sz="1700" spc="-50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bereits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im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Kindesalter,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häufig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prstClr val="black"/>
                </a:solidFill>
                <a:latin typeface="Trebuchet MS"/>
                <a:cs typeface="Trebuchet MS"/>
              </a:rPr>
              <a:t>erst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im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Jugendalter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psychische </a:t>
            </a:r>
            <a:r>
              <a:rPr sz="17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zeigen.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545465" indent="-342900">
              <a:lnSpc>
                <a:spcPts val="1800"/>
              </a:lnSpc>
              <a:spcBef>
                <a:spcPts val="1030"/>
              </a:spcBef>
              <a:tabLst>
                <a:tab pos="354965" algn="l"/>
              </a:tabLst>
              <a:defRPr/>
            </a:pPr>
            <a:r>
              <a:rPr sz="1700" dirty="0">
                <a:solidFill>
                  <a:prstClr val="black"/>
                </a:solidFill>
                <a:latin typeface="Calibri"/>
                <a:cs typeface="Calibri"/>
              </a:rPr>
              <a:t>→	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Möglicherweise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20" dirty="0">
                <a:solidFill>
                  <a:prstClr val="black"/>
                </a:solidFill>
                <a:latin typeface="Trebuchet MS"/>
                <a:cs typeface="Trebuchet MS"/>
              </a:rPr>
              <a:t>Hemmung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b="1" spc="-45" dirty="0">
                <a:solidFill>
                  <a:srgbClr val="9C9B39"/>
                </a:solidFill>
                <a:latin typeface="Gill Sans MT"/>
                <a:cs typeface="Gill Sans MT"/>
              </a:rPr>
              <a:t>Bewältigung</a:t>
            </a:r>
            <a:r>
              <a:rPr sz="1700" b="1" spc="10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b="1" spc="-70" dirty="0">
                <a:solidFill>
                  <a:srgbClr val="9C9B39"/>
                </a:solidFill>
                <a:latin typeface="Gill Sans MT"/>
                <a:cs typeface="Gill Sans MT"/>
              </a:rPr>
              <a:t>alterstypischer </a:t>
            </a:r>
            <a:r>
              <a:rPr sz="1700" b="1" spc="-65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b="1" spc="-45" dirty="0">
                <a:solidFill>
                  <a:srgbClr val="9C9B39"/>
                </a:solidFill>
                <a:latin typeface="Gill Sans MT"/>
                <a:cs typeface="Gill Sans MT"/>
              </a:rPr>
              <a:t>Entwicklungsaufgaben</a:t>
            </a:r>
            <a:r>
              <a:rPr sz="1700" b="1" spc="5" dirty="0">
                <a:solidFill>
                  <a:srgbClr val="9C9B39"/>
                </a:solidFill>
                <a:latin typeface="Gill Sans MT"/>
                <a:cs typeface="Gill Sans MT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Verminderung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20" dirty="0">
                <a:solidFill>
                  <a:prstClr val="black"/>
                </a:solidFill>
                <a:latin typeface="Trebuchet MS"/>
                <a:cs typeface="Trebuchet MS"/>
              </a:rPr>
              <a:t>von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Entwicklungspotenzialen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71480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153" y="111759"/>
            <a:ext cx="446913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500" spc="-55" dirty="0">
                <a:solidFill>
                  <a:prstClr val="black"/>
                </a:solidFill>
                <a:latin typeface="Trebuchet MS"/>
                <a:cs typeface="Trebuchet MS"/>
              </a:rPr>
              <a:t>Kumulative</a:t>
            </a:r>
            <a:r>
              <a:rPr sz="25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500" spc="30" dirty="0">
                <a:solidFill>
                  <a:prstClr val="black"/>
                </a:solidFill>
                <a:latin typeface="Trebuchet MS"/>
                <a:cs typeface="Trebuchet MS"/>
              </a:rPr>
              <a:t>Wirkung</a:t>
            </a:r>
            <a:r>
              <a:rPr sz="25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500" spc="30" dirty="0">
                <a:solidFill>
                  <a:prstClr val="black"/>
                </a:solidFill>
                <a:latin typeface="Trebuchet MS"/>
                <a:cs typeface="Trebuchet MS"/>
              </a:rPr>
              <a:t>von</a:t>
            </a:r>
            <a:r>
              <a:rPr sz="25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500" spc="-60" dirty="0">
                <a:solidFill>
                  <a:prstClr val="black"/>
                </a:solidFill>
                <a:latin typeface="Trebuchet MS"/>
                <a:cs typeface="Trebuchet MS"/>
              </a:rPr>
              <a:t>Risiken</a:t>
            </a:r>
            <a:endParaRPr sz="2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4" y="1360932"/>
            <a:ext cx="66274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defRPr/>
            </a:pP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Wirkungen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von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Risiken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Fehlentwicklungen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aus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früheren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Entwicklungsphasen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addieren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sich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im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Laufe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Entwicklung.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98750" y="4000301"/>
            <a:ext cx="8866505" cy="1017905"/>
            <a:chOff x="174749" y="4000300"/>
            <a:chExt cx="8866505" cy="1017905"/>
          </a:xfrm>
        </p:grpSpPr>
        <p:sp>
          <p:nvSpPr>
            <p:cNvPr id="5" name="object 5"/>
            <p:cNvSpPr/>
            <p:nvPr/>
          </p:nvSpPr>
          <p:spPr>
            <a:xfrm>
              <a:off x="179511" y="4437112"/>
              <a:ext cx="8856980" cy="233045"/>
            </a:xfrm>
            <a:custGeom>
              <a:avLst/>
              <a:gdLst/>
              <a:ahLst/>
              <a:cxnLst/>
              <a:rect l="l" t="t" r="r" b="b"/>
              <a:pathLst>
                <a:path w="8856980" h="233045">
                  <a:moveTo>
                    <a:pt x="8740594" y="0"/>
                  </a:moveTo>
                  <a:lnTo>
                    <a:pt x="8740594" y="58195"/>
                  </a:lnTo>
                  <a:lnTo>
                    <a:pt x="0" y="58195"/>
                  </a:lnTo>
                  <a:lnTo>
                    <a:pt x="0" y="174595"/>
                  </a:lnTo>
                  <a:lnTo>
                    <a:pt x="8740594" y="174595"/>
                  </a:lnTo>
                  <a:lnTo>
                    <a:pt x="8740594" y="232792"/>
                  </a:lnTo>
                  <a:lnTo>
                    <a:pt x="8856983" y="116400"/>
                  </a:lnTo>
                  <a:lnTo>
                    <a:pt x="8740594" y="0"/>
                  </a:lnTo>
                  <a:close/>
                </a:path>
              </a:pathLst>
            </a:custGeom>
            <a:solidFill>
              <a:srgbClr val="A9987A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79511" y="4437112"/>
              <a:ext cx="8856980" cy="233045"/>
            </a:xfrm>
            <a:custGeom>
              <a:avLst/>
              <a:gdLst/>
              <a:ahLst/>
              <a:cxnLst/>
              <a:rect l="l" t="t" r="r" b="b"/>
              <a:pathLst>
                <a:path w="8856980" h="233045">
                  <a:moveTo>
                    <a:pt x="0" y="58195"/>
                  </a:moveTo>
                  <a:lnTo>
                    <a:pt x="8740595" y="58195"/>
                  </a:lnTo>
                  <a:lnTo>
                    <a:pt x="8740595" y="0"/>
                  </a:lnTo>
                  <a:lnTo>
                    <a:pt x="8856984" y="116400"/>
                  </a:lnTo>
                  <a:lnTo>
                    <a:pt x="8740595" y="232792"/>
                  </a:lnTo>
                  <a:lnTo>
                    <a:pt x="8740595" y="174596"/>
                  </a:lnTo>
                  <a:lnTo>
                    <a:pt x="0" y="174596"/>
                  </a:lnTo>
                  <a:lnTo>
                    <a:pt x="0" y="58195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95536" y="4428727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536240" y="0"/>
                  </a:moveTo>
                  <a:lnTo>
                    <a:pt x="40196" y="0"/>
                  </a:lnTo>
                  <a:lnTo>
                    <a:pt x="24550" y="3158"/>
                  </a:lnTo>
                  <a:lnTo>
                    <a:pt x="11773" y="11773"/>
                  </a:lnTo>
                  <a:lnTo>
                    <a:pt x="3158" y="24550"/>
                  </a:lnTo>
                  <a:lnTo>
                    <a:pt x="0" y="40196"/>
                  </a:lnTo>
                  <a:lnTo>
                    <a:pt x="0" y="200980"/>
                  </a:lnTo>
                  <a:lnTo>
                    <a:pt x="3158" y="216626"/>
                  </a:lnTo>
                  <a:lnTo>
                    <a:pt x="11773" y="229403"/>
                  </a:lnTo>
                  <a:lnTo>
                    <a:pt x="24550" y="238017"/>
                  </a:lnTo>
                  <a:lnTo>
                    <a:pt x="40196" y="241176"/>
                  </a:lnTo>
                  <a:lnTo>
                    <a:pt x="536240" y="241176"/>
                  </a:lnTo>
                  <a:lnTo>
                    <a:pt x="551886" y="238017"/>
                  </a:lnTo>
                  <a:lnTo>
                    <a:pt x="564663" y="229403"/>
                  </a:lnTo>
                  <a:lnTo>
                    <a:pt x="573278" y="216626"/>
                  </a:lnTo>
                  <a:lnTo>
                    <a:pt x="576436" y="200980"/>
                  </a:lnTo>
                  <a:lnTo>
                    <a:pt x="576436" y="40196"/>
                  </a:lnTo>
                  <a:lnTo>
                    <a:pt x="573278" y="24550"/>
                  </a:lnTo>
                  <a:lnTo>
                    <a:pt x="564663" y="11773"/>
                  </a:lnTo>
                  <a:lnTo>
                    <a:pt x="551886" y="3158"/>
                  </a:lnTo>
                  <a:lnTo>
                    <a:pt x="536240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95536" y="4428727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0" y="40196"/>
                  </a:moveTo>
                  <a:lnTo>
                    <a:pt x="3158" y="24550"/>
                  </a:lnTo>
                  <a:lnTo>
                    <a:pt x="11773" y="11773"/>
                  </a:lnTo>
                  <a:lnTo>
                    <a:pt x="24550" y="3158"/>
                  </a:lnTo>
                  <a:lnTo>
                    <a:pt x="40196" y="0"/>
                  </a:lnTo>
                  <a:lnTo>
                    <a:pt x="536240" y="0"/>
                  </a:lnTo>
                  <a:lnTo>
                    <a:pt x="551886" y="3158"/>
                  </a:lnTo>
                  <a:lnTo>
                    <a:pt x="564663" y="11773"/>
                  </a:lnTo>
                  <a:lnTo>
                    <a:pt x="573278" y="24550"/>
                  </a:lnTo>
                  <a:lnTo>
                    <a:pt x="576437" y="40196"/>
                  </a:lnTo>
                  <a:lnTo>
                    <a:pt x="576437" y="200979"/>
                  </a:lnTo>
                  <a:lnTo>
                    <a:pt x="573278" y="216625"/>
                  </a:lnTo>
                  <a:lnTo>
                    <a:pt x="564663" y="229402"/>
                  </a:lnTo>
                  <a:lnTo>
                    <a:pt x="551886" y="238017"/>
                  </a:lnTo>
                  <a:lnTo>
                    <a:pt x="536240" y="241176"/>
                  </a:lnTo>
                  <a:lnTo>
                    <a:pt x="40196" y="241176"/>
                  </a:lnTo>
                  <a:lnTo>
                    <a:pt x="24550" y="238017"/>
                  </a:lnTo>
                  <a:lnTo>
                    <a:pt x="11773" y="229402"/>
                  </a:lnTo>
                  <a:lnTo>
                    <a:pt x="3158" y="216625"/>
                  </a:lnTo>
                  <a:lnTo>
                    <a:pt x="0" y="200979"/>
                  </a:lnTo>
                  <a:lnTo>
                    <a:pt x="0" y="40196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1331639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535799" y="0"/>
                  </a:moveTo>
                  <a:lnTo>
                    <a:pt x="40201" y="0"/>
                  </a:lnTo>
                  <a:lnTo>
                    <a:pt x="24553" y="3159"/>
                  </a:lnTo>
                  <a:lnTo>
                    <a:pt x="11775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5" y="229425"/>
                  </a:lnTo>
                  <a:lnTo>
                    <a:pt x="24553" y="238040"/>
                  </a:lnTo>
                  <a:lnTo>
                    <a:pt x="40201" y="241199"/>
                  </a:lnTo>
                  <a:lnTo>
                    <a:pt x="535799" y="241199"/>
                  </a:lnTo>
                  <a:lnTo>
                    <a:pt x="551447" y="238040"/>
                  </a:lnTo>
                  <a:lnTo>
                    <a:pt x="564226" y="229425"/>
                  </a:lnTo>
                  <a:lnTo>
                    <a:pt x="572841" y="216646"/>
                  </a:lnTo>
                  <a:lnTo>
                    <a:pt x="576000" y="200999"/>
                  </a:lnTo>
                  <a:lnTo>
                    <a:pt x="576000" y="40200"/>
                  </a:lnTo>
                  <a:lnTo>
                    <a:pt x="572841" y="24552"/>
                  </a:lnTo>
                  <a:lnTo>
                    <a:pt x="564226" y="11774"/>
                  </a:lnTo>
                  <a:lnTo>
                    <a:pt x="551447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1331639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1331639" y="4555952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535799" y="0"/>
                  </a:moveTo>
                  <a:lnTo>
                    <a:pt x="40201" y="0"/>
                  </a:lnTo>
                  <a:lnTo>
                    <a:pt x="24553" y="3159"/>
                  </a:lnTo>
                  <a:lnTo>
                    <a:pt x="11775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5" y="229425"/>
                  </a:lnTo>
                  <a:lnTo>
                    <a:pt x="24553" y="238040"/>
                  </a:lnTo>
                  <a:lnTo>
                    <a:pt x="40201" y="241199"/>
                  </a:lnTo>
                  <a:lnTo>
                    <a:pt x="535799" y="241199"/>
                  </a:lnTo>
                  <a:lnTo>
                    <a:pt x="551447" y="238040"/>
                  </a:lnTo>
                  <a:lnTo>
                    <a:pt x="564226" y="229425"/>
                  </a:lnTo>
                  <a:lnTo>
                    <a:pt x="572841" y="216646"/>
                  </a:lnTo>
                  <a:lnTo>
                    <a:pt x="576000" y="200999"/>
                  </a:lnTo>
                  <a:lnTo>
                    <a:pt x="576000" y="40200"/>
                  </a:lnTo>
                  <a:lnTo>
                    <a:pt x="572841" y="24552"/>
                  </a:lnTo>
                  <a:lnTo>
                    <a:pt x="564226" y="11774"/>
                  </a:lnTo>
                  <a:lnTo>
                    <a:pt x="551447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1331639" y="4555952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2555776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555776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267743" y="4555952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2267743" y="4555952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80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2843808" y="4555952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2843808" y="4555952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4067943" y="414908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800" y="0"/>
                  </a:moveTo>
                  <a:lnTo>
                    <a:pt x="40201" y="0"/>
                  </a:lnTo>
                  <a:lnTo>
                    <a:pt x="24553" y="3159"/>
                  </a:lnTo>
                  <a:lnTo>
                    <a:pt x="11775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5" y="229425"/>
                  </a:lnTo>
                  <a:lnTo>
                    <a:pt x="24553" y="238040"/>
                  </a:lnTo>
                  <a:lnTo>
                    <a:pt x="40201" y="241199"/>
                  </a:lnTo>
                  <a:lnTo>
                    <a:pt x="535800" y="241199"/>
                  </a:lnTo>
                  <a:lnTo>
                    <a:pt x="551448" y="238040"/>
                  </a:lnTo>
                  <a:lnTo>
                    <a:pt x="564226" y="229425"/>
                  </a:lnTo>
                  <a:lnTo>
                    <a:pt x="572841" y="216646"/>
                  </a:lnTo>
                  <a:lnTo>
                    <a:pt x="576000" y="200999"/>
                  </a:lnTo>
                  <a:lnTo>
                    <a:pt x="576000" y="40200"/>
                  </a:lnTo>
                  <a:lnTo>
                    <a:pt x="572841" y="24552"/>
                  </a:lnTo>
                  <a:lnTo>
                    <a:pt x="564226" y="11774"/>
                  </a:lnTo>
                  <a:lnTo>
                    <a:pt x="551448" y="3159"/>
                  </a:lnTo>
                  <a:lnTo>
                    <a:pt x="535800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067943" y="414908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3779912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5"/>
                  </a:lnTo>
                  <a:lnTo>
                    <a:pt x="24552" y="238041"/>
                  </a:lnTo>
                  <a:lnTo>
                    <a:pt x="40200" y="241200"/>
                  </a:lnTo>
                  <a:lnTo>
                    <a:pt x="535799" y="241200"/>
                  </a:lnTo>
                  <a:lnTo>
                    <a:pt x="551446" y="238041"/>
                  </a:lnTo>
                  <a:lnTo>
                    <a:pt x="564225" y="229425"/>
                  </a:lnTo>
                  <a:lnTo>
                    <a:pt x="572840" y="216647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779912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4355975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1" y="0"/>
                  </a:lnTo>
                  <a:lnTo>
                    <a:pt x="24553" y="3159"/>
                  </a:lnTo>
                  <a:lnTo>
                    <a:pt x="11774" y="11774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5"/>
                  </a:lnTo>
                  <a:lnTo>
                    <a:pt x="24553" y="238041"/>
                  </a:lnTo>
                  <a:lnTo>
                    <a:pt x="40201" y="241200"/>
                  </a:lnTo>
                  <a:lnTo>
                    <a:pt x="535799" y="241200"/>
                  </a:lnTo>
                  <a:lnTo>
                    <a:pt x="551447" y="238041"/>
                  </a:lnTo>
                  <a:lnTo>
                    <a:pt x="564225" y="229425"/>
                  </a:lnTo>
                  <a:lnTo>
                    <a:pt x="572841" y="216647"/>
                  </a:lnTo>
                  <a:lnTo>
                    <a:pt x="576000" y="200999"/>
                  </a:lnTo>
                  <a:lnTo>
                    <a:pt x="576000" y="40201"/>
                  </a:lnTo>
                  <a:lnTo>
                    <a:pt x="572841" y="24553"/>
                  </a:lnTo>
                  <a:lnTo>
                    <a:pt x="564225" y="11774"/>
                  </a:lnTo>
                  <a:lnTo>
                    <a:pt x="551447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4355975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4067943" y="4661519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800" y="0"/>
                  </a:moveTo>
                  <a:lnTo>
                    <a:pt x="40201" y="0"/>
                  </a:lnTo>
                  <a:lnTo>
                    <a:pt x="24553" y="3159"/>
                  </a:lnTo>
                  <a:lnTo>
                    <a:pt x="11775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5" y="229425"/>
                  </a:lnTo>
                  <a:lnTo>
                    <a:pt x="24553" y="238040"/>
                  </a:lnTo>
                  <a:lnTo>
                    <a:pt x="40201" y="241199"/>
                  </a:lnTo>
                  <a:lnTo>
                    <a:pt x="535800" y="241199"/>
                  </a:lnTo>
                  <a:lnTo>
                    <a:pt x="551448" y="238040"/>
                  </a:lnTo>
                  <a:lnTo>
                    <a:pt x="564226" y="229425"/>
                  </a:lnTo>
                  <a:lnTo>
                    <a:pt x="572841" y="216646"/>
                  </a:lnTo>
                  <a:lnTo>
                    <a:pt x="576000" y="200999"/>
                  </a:lnTo>
                  <a:lnTo>
                    <a:pt x="576000" y="40200"/>
                  </a:lnTo>
                  <a:lnTo>
                    <a:pt x="572841" y="24552"/>
                  </a:lnTo>
                  <a:lnTo>
                    <a:pt x="564226" y="11774"/>
                  </a:lnTo>
                  <a:lnTo>
                    <a:pt x="551448" y="3159"/>
                  </a:lnTo>
                  <a:lnTo>
                    <a:pt x="535800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4067943" y="4661519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5652119" y="414908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5652119" y="414908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5364087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5"/>
                  </a:lnTo>
                  <a:lnTo>
                    <a:pt x="24552" y="238041"/>
                  </a:lnTo>
                  <a:lnTo>
                    <a:pt x="40200" y="241200"/>
                  </a:lnTo>
                  <a:lnTo>
                    <a:pt x="535799" y="241200"/>
                  </a:lnTo>
                  <a:lnTo>
                    <a:pt x="551446" y="238041"/>
                  </a:lnTo>
                  <a:lnTo>
                    <a:pt x="564225" y="229425"/>
                  </a:lnTo>
                  <a:lnTo>
                    <a:pt x="572840" y="216647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5364087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5940151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5"/>
                  </a:lnTo>
                  <a:lnTo>
                    <a:pt x="24552" y="238041"/>
                  </a:lnTo>
                  <a:lnTo>
                    <a:pt x="40200" y="241200"/>
                  </a:lnTo>
                  <a:lnTo>
                    <a:pt x="535799" y="241200"/>
                  </a:lnTo>
                  <a:lnTo>
                    <a:pt x="551446" y="238041"/>
                  </a:lnTo>
                  <a:lnTo>
                    <a:pt x="564225" y="229425"/>
                  </a:lnTo>
                  <a:lnTo>
                    <a:pt x="572840" y="216647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5940151" y="44119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5364087" y="46531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5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6"/>
                  </a:lnTo>
                  <a:lnTo>
                    <a:pt x="24552" y="238041"/>
                  </a:lnTo>
                  <a:lnTo>
                    <a:pt x="40200" y="241200"/>
                  </a:lnTo>
                  <a:lnTo>
                    <a:pt x="535799" y="241200"/>
                  </a:lnTo>
                  <a:lnTo>
                    <a:pt x="551446" y="238041"/>
                  </a:lnTo>
                  <a:lnTo>
                    <a:pt x="564225" y="229426"/>
                  </a:lnTo>
                  <a:lnTo>
                    <a:pt x="572840" y="216647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5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5364087" y="46531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5940151" y="46531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5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6"/>
                  </a:lnTo>
                  <a:lnTo>
                    <a:pt x="24552" y="238041"/>
                  </a:lnTo>
                  <a:lnTo>
                    <a:pt x="40200" y="241200"/>
                  </a:lnTo>
                  <a:lnTo>
                    <a:pt x="535799" y="241200"/>
                  </a:lnTo>
                  <a:lnTo>
                    <a:pt x="551446" y="238041"/>
                  </a:lnTo>
                  <a:lnTo>
                    <a:pt x="564225" y="229426"/>
                  </a:lnTo>
                  <a:lnTo>
                    <a:pt x="572840" y="216647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5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5940151" y="465313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7164352" y="4005063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5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7"/>
                  </a:lnTo>
                  <a:lnTo>
                    <a:pt x="11774" y="229426"/>
                  </a:lnTo>
                  <a:lnTo>
                    <a:pt x="24552" y="238041"/>
                  </a:lnTo>
                  <a:lnTo>
                    <a:pt x="40200" y="241200"/>
                  </a:lnTo>
                  <a:lnTo>
                    <a:pt x="535799" y="241200"/>
                  </a:lnTo>
                  <a:lnTo>
                    <a:pt x="551446" y="238041"/>
                  </a:lnTo>
                  <a:lnTo>
                    <a:pt x="564225" y="229426"/>
                  </a:lnTo>
                  <a:lnTo>
                    <a:pt x="572840" y="216647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5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7164352" y="4005063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6876319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6876319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7452384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7452384" y="4267920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6876319" y="4509119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6876319" y="4509119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7452384" y="4509119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2"/>
                  </a:lnTo>
                  <a:lnTo>
                    <a:pt x="0" y="40200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0"/>
                  </a:lnTo>
                  <a:lnTo>
                    <a:pt x="572840" y="24552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7452384" y="4509119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7164352" y="477197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535799" y="0"/>
                  </a:moveTo>
                  <a:lnTo>
                    <a:pt x="40200" y="0"/>
                  </a:lnTo>
                  <a:lnTo>
                    <a:pt x="24552" y="3159"/>
                  </a:lnTo>
                  <a:lnTo>
                    <a:pt x="11774" y="11774"/>
                  </a:lnTo>
                  <a:lnTo>
                    <a:pt x="3159" y="24553"/>
                  </a:lnTo>
                  <a:lnTo>
                    <a:pt x="0" y="40201"/>
                  </a:lnTo>
                  <a:lnTo>
                    <a:pt x="0" y="200999"/>
                  </a:lnTo>
                  <a:lnTo>
                    <a:pt x="3159" y="216646"/>
                  </a:lnTo>
                  <a:lnTo>
                    <a:pt x="11774" y="229425"/>
                  </a:lnTo>
                  <a:lnTo>
                    <a:pt x="24552" y="238040"/>
                  </a:lnTo>
                  <a:lnTo>
                    <a:pt x="40200" y="241199"/>
                  </a:lnTo>
                  <a:lnTo>
                    <a:pt x="535799" y="241199"/>
                  </a:lnTo>
                  <a:lnTo>
                    <a:pt x="551446" y="238040"/>
                  </a:lnTo>
                  <a:lnTo>
                    <a:pt x="564225" y="229425"/>
                  </a:lnTo>
                  <a:lnTo>
                    <a:pt x="572840" y="216646"/>
                  </a:lnTo>
                  <a:lnTo>
                    <a:pt x="575999" y="200999"/>
                  </a:lnTo>
                  <a:lnTo>
                    <a:pt x="575999" y="40201"/>
                  </a:lnTo>
                  <a:lnTo>
                    <a:pt x="572840" y="24553"/>
                  </a:lnTo>
                  <a:lnTo>
                    <a:pt x="564225" y="11774"/>
                  </a:lnTo>
                  <a:lnTo>
                    <a:pt x="551446" y="3159"/>
                  </a:lnTo>
                  <a:lnTo>
                    <a:pt x="535799" y="0"/>
                  </a:lnTo>
                  <a:close/>
                </a:path>
              </a:pathLst>
            </a:custGeom>
            <a:solidFill>
              <a:srgbClr val="C8C98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7164352" y="4771975"/>
              <a:ext cx="576580" cy="241300"/>
            </a:xfrm>
            <a:custGeom>
              <a:avLst/>
              <a:gdLst/>
              <a:ahLst/>
              <a:cxnLst/>
              <a:rect l="l" t="t" r="r" b="b"/>
              <a:pathLst>
                <a:path w="576579" h="241300">
                  <a:moveTo>
                    <a:pt x="0" y="40200"/>
                  </a:moveTo>
                  <a:lnTo>
                    <a:pt x="3159" y="24552"/>
                  </a:lnTo>
                  <a:lnTo>
                    <a:pt x="11774" y="11774"/>
                  </a:lnTo>
                  <a:lnTo>
                    <a:pt x="24552" y="3159"/>
                  </a:lnTo>
                  <a:lnTo>
                    <a:pt x="40200" y="0"/>
                  </a:lnTo>
                  <a:lnTo>
                    <a:pt x="535799" y="0"/>
                  </a:lnTo>
                  <a:lnTo>
                    <a:pt x="551447" y="3159"/>
                  </a:lnTo>
                  <a:lnTo>
                    <a:pt x="564225" y="11774"/>
                  </a:lnTo>
                  <a:lnTo>
                    <a:pt x="572840" y="24552"/>
                  </a:lnTo>
                  <a:lnTo>
                    <a:pt x="576000" y="40200"/>
                  </a:lnTo>
                  <a:lnTo>
                    <a:pt x="576000" y="200999"/>
                  </a:lnTo>
                  <a:lnTo>
                    <a:pt x="572840" y="216647"/>
                  </a:lnTo>
                  <a:lnTo>
                    <a:pt x="564225" y="229425"/>
                  </a:lnTo>
                  <a:lnTo>
                    <a:pt x="551447" y="238040"/>
                  </a:lnTo>
                  <a:lnTo>
                    <a:pt x="535799" y="241200"/>
                  </a:lnTo>
                  <a:lnTo>
                    <a:pt x="40200" y="241200"/>
                  </a:lnTo>
                  <a:lnTo>
                    <a:pt x="24552" y="238040"/>
                  </a:lnTo>
                  <a:lnTo>
                    <a:pt x="11774" y="229425"/>
                  </a:lnTo>
                  <a:lnTo>
                    <a:pt x="3159" y="216647"/>
                  </a:lnTo>
                  <a:lnTo>
                    <a:pt x="0" y="200999"/>
                  </a:lnTo>
                  <a:lnTo>
                    <a:pt x="0" y="40200"/>
                  </a:lnTo>
                  <a:close/>
                </a:path>
              </a:pathLst>
            </a:custGeom>
            <a:ln w="9525">
              <a:solidFill>
                <a:srgbClr val="A9987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16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4013351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1824348"/>
            <a:ext cx="9144000" cy="3209925"/>
            <a:chOff x="0" y="1824347"/>
            <a:chExt cx="9144000" cy="3209925"/>
          </a:xfrm>
        </p:grpSpPr>
        <p:pic>
          <p:nvPicPr>
            <p:cNvPr id="3" name="object 3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1824347"/>
              <a:ext cx="9144000" cy="320930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07503" y="2924944"/>
              <a:ext cx="8929370" cy="1008380"/>
            </a:xfrm>
            <a:custGeom>
              <a:avLst/>
              <a:gdLst/>
              <a:ahLst/>
              <a:cxnLst/>
              <a:rect l="l" t="t" r="r" b="b"/>
              <a:pathLst>
                <a:path w="8929370" h="1008379">
                  <a:moveTo>
                    <a:pt x="0" y="0"/>
                  </a:moveTo>
                  <a:lnTo>
                    <a:pt x="8928992" y="0"/>
                  </a:lnTo>
                  <a:lnTo>
                    <a:pt x="8928992" y="1008112"/>
                  </a:lnTo>
                  <a:lnTo>
                    <a:pt x="0" y="1008112"/>
                  </a:lnTo>
                  <a:lnTo>
                    <a:pt x="0" y="0"/>
                  </a:lnTo>
                  <a:close/>
                </a:path>
              </a:pathLst>
            </a:custGeom>
            <a:ln w="50800">
              <a:solidFill>
                <a:srgbClr val="9E9DC7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279717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50" dirty="0">
                <a:solidFill>
                  <a:srgbClr val="000000"/>
                </a:solidFill>
                <a:latin typeface="Trebuchet MS"/>
                <a:cs typeface="Trebuchet MS"/>
              </a:rPr>
              <a:t>Das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5" dirty="0">
                <a:solidFill>
                  <a:srgbClr val="000000"/>
                </a:solidFill>
                <a:latin typeface="Trebuchet MS"/>
                <a:cs typeface="Trebuchet MS"/>
              </a:rPr>
              <a:t>muss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85" dirty="0">
                <a:solidFill>
                  <a:srgbClr val="000000"/>
                </a:solidFill>
                <a:latin typeface="Trebuchet MS"/>
                <a:cs typeface="Trebuchet MS"/>
              </a:rPr>
              <a:t>nicht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80" dirty="0">
                <a:solidFill>
                  <a:srgbClr val="000000"/>
                </a:solidFill>
                <a:latin typeface="Trebuchet MS"/>
                <a:cs typeface="Trebuchet MS"/>
              </a:rPr>
              <a:t>sein!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17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112497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428053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Zwei</a:t>
            </a:r>
            <a:r>
              <a:rPr sz="2500" b="0" spc="-9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wichtigste</a:t>
            </a:r>
            <a:r>
              <a:rPr sz="2500" b="0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Schutzfaktoren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7794" y="1273556"/>
            <a:ext cx="7005320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defRPr/>
            </a:pPr>
            <a:r>
              <a:rPr sz="4800" b="1" spc="-245" dirty="0">
                <a:solidFill>
                  <a:srgbClr val="9E9DC7"/>
                </a:solidFill>
                <a:latin typeface="Gill Sans MT"/>
                <a:cs typeface="Gill Sans MT"/>
              </a:rPr>
              <a:t>Erklärungen</a:t>
            </a:r>
            <a:endParaRPr sz="48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defRPr/>
            </a:pPr>
            <a:endParaRPr sz="55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55"/>
              </a:spcBef>
              <a:defRPr/>
            </a:pPr>
            <a:endParaRPr sz="64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2065" marR="5080" indent="635" algn="ctr">
              <a:lnSpc>
                <a:spcPts val="5210"/>
              </a:lnSpc>
              <a:defRPr/>
            </a:pPr>
            <a:r>
              <a:rPr sz="4800" b="1" spc="-250" dirty="0">
                <a:solidFill>
                  <a:srgbClr val="A9987A"/>
                </a:solidFill>
                <a:latin typeface="Gill Sans MT"/>
                <a:cs typeface="Gill Sans MT"/>
              </a:rPr>
              <a:t>Eine</a:t>
            </a:r>
            <a:r>
              <a:rPr sz="4800" b="1" spc="-5" dirty="0">
                <a:solidFill>
                  <a:srgbClr val="A9987A"/>
                </a:solidFill>
                <a:latin typeface="Gill Sans MT"/>
                <a:cs typeface="Gill Sans MT"/>
              </a:rPr>
              <a:t> </a:t>
            </a:r>
            <a:r>
              <a:rPr sz="4800" b="1" spc="-120" dirty="0">
                <a:solidFill>
                  <a:srgbClr val="A9987A"/>
                </a:solidFill>
                <a:latin typeface="Gill Sans MT"/>
                <a:cs typeface="Gill Sans MT"/>
              </a:rPr>
              <a:t>verlässliche </a:t>
            </a:r>
            <a:r>
              <a:rPr sz="4800" b="1" spc="-114" dirty="0">
                <a:solidFill>
                  <a:srgbClr val="A9987A"/>
                </a:solidFill>
                <a:latin typeface="Gill Sans MT"/>
                <a:cs typeface="Gill Sans MT"/>
              </a:rPr>
              <a:t> </a:t>
            </a:r>
            <a:r>
              <a:rPr sz="4800" b="1" spc="-195" dirty="0">
                <a:solidFill>
                  <a:srgbClr val="A9987A"/>
                </a:solidFill>
                <a:latin typeface="Gill Sans MT"/>
                <a:cs typeface="Gill Sans MT"/>
              </a:rPr>
              <a:t>erwachsene</a:t>
            </a:r>
            <a:r>
              <a:rPr sz="4800" b="1" spc="-35" dirty="0">
                <a:solidFill>
                  <a:srgbClr val="A9987A"/>
                </a:solidFill>
                <a:latin typeface="Gill Sans MT"/>
                <a:cs typeface="Gill Sans MT"/>
              </a:rPr>
              <a:t> </a:t>
            </a:r>
            <a:r>
              <a:rPr sz="4800" b="1" spc="-185" dirty="0">
                <a:solidFill>
                  <a:srgbClr val="A9987A"/>
                </a:solidFill>
                <a:latin typeface="Gill Sans MT"/>
                <a:cs typeface="Gill Sans MT"/>
              </a:rPr>
              <a:t>Bezugsperson</a:t>
            </a:r>
            <a:endParaRPr sz="48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5735" y="2249423"/>
            <a:ext cx="917448" cy="9174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2615" y="5193792"/>
            <a:ext cx="917448" cy="91744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2615" y="2249423"/>
            <a:ext cx="917448" cy="91744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5735" y="5193792"/>
            <a:ext cx="917448" cy="91744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18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501547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4678" y="2249931"/>
            <a:ext cx="7550647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1970">
              <a:spcBef>
                <a:spcPts val="100"/>
              </a:spcBef>
            </a:pPr>
            <a:r>
              <a:rPr spc="-110" dirty="0"/>
              <a:t>Hinweise</a:t>
            </a:r>
            <a:r>
              <a:rPr spc="-15" dirty="0"/>
              <a:t> </a:t>
            </a:r>
            <a:r>
              <a:rPr spc="-40" dirty="0"/>
              <a:t>auf</a:t>
            </a:r>
            <a:r>
              <a:rPr spc="-5" dirty="0"/>
              <a:t> </a:t>
            </a:r>
            <a:r>
              <a:rPr spc="-125" dirty="0"/>
              <a:t>eine </a:t>
            </a:r>
            <a:r>
              <a:rPr spc="-120" dirty="0"/>
              <a:t> </a:t>
            </a:r>
            <a:r>
              <a:rPr spc="-90" dirty="0"/>
              <a:t>psychische</a:t>
            </a:r>
            <a:r>
              <a:rPr spc="-30" dirty="0"/>
              <a:t> </a:t>
            </a:r>
            <a:r>
              <a:rPr spc="-229" dirty="0"/>
              <a:t>Erkrankung</a:t>
            </a:r>
          </a:p>
        </p:txBody>
      </p:sp>
    </p:spTree>
    <p:extLst>
      <p:ext uri="{BB962C8B-B14F-4D97-AF65-F5344CB8AC3E}">
        <p14:creationId xmlns:p14="http://schemas.microsoft.com/office/powerpoint/2010/main" val="200220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113728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Themen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2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3" y="1296924"/>
            <a:ext cx="7614284" cy="252793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indent="-342900">
              <a:spcBef>
                <a:spcPts val="6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45" dirty="0">
                <a:solidFill>
                  <a:prstClr val="black"/>
                </a:solidFill>
                <a:latin typeface="Trebuchet MS"/>
                <a:cs typeface="Trebuchet MS"/>
              </a:rPr>
              <a:t>Das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iks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sein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Beratungsangebot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in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Kürze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Einige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Fakten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Hintergründe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508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Was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bedeutet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eine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oder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Suchterkrankung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prstClr val="black"/>
                </a:solidFill>
                <a:latin typeface="Trebuchet MS"/>
                <a:cs typeface="Trebuchet MS"/>
              </a:rPr>
              <a:t>Eltern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für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das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prstClr val="black"/>
                </a:solidFill>
                <a:latin typeface="Trebuchet MS"/>
                <a:cs typeface="Trebuchet MS"/>
              </a:rPr>
              <a:t>Kind?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9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Hinweise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eine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8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Häufige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Was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kann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ich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als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Fachperson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prstClr val="black"/>
                </a:solidFill>
                <a:latin typeface="Trebuchet MS"/>
                <a:cs typeface="Trebuchet MS"/>
              </a:rPr>
              <a:t>tun?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1737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1" y="150876"/>
            <a:ext cx="24942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0" spc="-50" dirty="0">
                <a:solidFill>
                  <a:srgbClr val="000000"/>
                </a:solidFill>
                <a:latin typeface="Trebuchet MS"/>
                <a:cs typeface="Trebuchet MS"/>
              </a:rPr>
              <a:t>Psychische</a:t>
            </a:r>
            <a:r>
              <a:rPr sz="20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25" dirty="0">
                <a:solidFill>
                  <a:srgbClr val="000000"/>
                </a:solidFill>
                <a:latin typeface="Trebuchet MS"/>
                <a:cs typeface="Trebuchet MS"/>
              </a:rPr>
              <a:t>Erkrankung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31637" y="1241045"/>
            <a:ext cx="3779520" cy="4170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600" i="1" spc="-20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1600" i="1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i="1" spc="-30" dirty="0">
                <a:solidFill>
                  <a:prstClr val="black"/>
                </a:solidFill>
                <a:latin typeface="Trebuchet MS"/>
                <a:cs typeface="Trebuchet MS"/>
              </a:rPr>
              <a:t>Belastung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211454">
              <a:lnSpc>
                <a:spcPct val="119400"/>
              </a:lnSpc>
              <a:spcBef>
                <a:spcPts val="919"/>
              </a:spcBef>
              <a:buFont typeface="Cambria Math"/>
              <a:buChar char="⇨"/>
              <a:tabLst>
                <a:tab pos="244475" algn="l"/>
              </a:tabLst>
              <a:defRPr/>
            </a:pPr>
            <a:r>
              <a:rPr sz="1600" spc="-105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1600" spc="-7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1600" spc="-13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1600" spc="-7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600" spc="10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f</a:t>
            </a:r>
            <a:r>
              <a:rPr sz="1600" spc="-13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1600" spc="10" dirty="0">
                <a:solidFill>
                  <a:prstClr val="black"/>
                </a:solidFill>
                <a:latin typeface="Trebuchet MS"/>
                <a:cs typeface="Trebuchet MS"/>
              </a:rPr>
              <a:t>ü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ss</a:t>
            </a:r>
            <a:r>
              <a:rPr sz="1600" spc="-110" dirty="0">
                <a:solidFill>
                  <a:prstClr val="black"/>
                </a:solidFill>
                <a:latin typeface="Trebuchet MS"/>
                <a:cs typeface="Trebuchet MS"/>
              </a:rPr>
              <a:t>e,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16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600" spc="-7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prstClr val="black"/>
                </a:solidFill>
                <a:latin typeface="Trebuchet MS"/>
                <a:cs typeface="Trebuchet MS"/>
              </a:rPr>
              <a:t>v</a:t>
            </a:r>
            <a:r>
              <a:rPr sz="1600" spc="15" dirty="0">
                <a:solidFill>
                  <a:prstClr val="black"/>
                </a:solidFill>
                <a:latin typeface="Trebuchet MS"/>
                <a:cs typeface="Trebuchet MS"/>
              </a:rPr>
              <a:t>on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u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ssen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u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f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en  </a:t>
            </a:r>
            <a:r>
              <a:rPr sz="1600" spc="15" dirty="0">
                <a:solidFill>
                  <a:prstClr val="black"/>
                </a:solidFill>
                <a:latin typeface="Trebuchet MS"/>
                <a:cs typeface="Trebuchet MS"/>
              </a:rPr>
              <a:t>Menschen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zukommen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psychisch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auf </a:t>
            </a:r>
            <a:r>
              <a:rPr sz="1600" spc="-4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ihn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einwirken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buFont typeface="Cambria Math"/>
              <a:buChar char="⇨"/>
              <a:defRPr/>
            </a:pP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20"/>
              </a:spcBef>
              <a:buFont typeface="Cambria Math"/>
              <a:buChar char="⇨"/>
              <a:defRPr/>
            </a:pPr>
            <a:endParaRPr sz="19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defRPr/>
            </a:pPr>
            <a:r>
              <a:rPr sz="1600" i="1" spc="-20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1600" i="1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i="1" spc="-40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307975">
              <a:lnSpc>
                <a:spcPct val="120000"/>
              </a:lnSpc>
              <a:spcBef>
                <a:spcPts val="890"/>
              </a:spcBef>
              <a:buFont typeface="Cambria Math"/>
              <a:buChar char="⇨"/>
              <a:tabLst>
                <a:tab pos="244475" algn="l"/>
              </a:tabLst>
              <a:defRPr/>
            </a:pP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psychische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Belastung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dauert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über </a:t>
            </a:r>
            <a:r>
              <a:rPr sz="1600" spc="-4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prstClr val="black"/>
                </a:solidFill>
                <a:latin typeface="Trebuchet MS"/>
                <a:cs typeface="Trebuchet MS"/>
              </a:rPr>
              <a:t>Wochen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an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218440">
              <a:lnSpc>
                <a:spcPct val="118800"/>
              </a:lnSpc>
              <a:spcBef>
                <a:spcPts val="935"/>
              </a:spcBef>
              <a:buFont typeface="Cambria Math"/>
              <a:buChar char="⇨"/>
              <a:tabLst>
                <a:tab pos="244475" algn="l"/>
              </a:tabLst>
              <a:defRPr/>
            </a:pPr>
            <a:r>
              <a:rPr sz="1600" dirty="0">
                <a:solidFill>
                  <a:prstClr val="black"/>
                </a:solidFill>
                <a:latin typeface="Trebuchet MS"/>
                <a:cs typeface="Trebuchet MS"/>
              </a:rPr>
              <a:t>Wahrnehmung, 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Denken,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Gefühle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1600" spc="-4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Verhalten 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sind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verändert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  <a:spcBef>
                <a:spcPts val="910"/>
              </a:spcBef>
              <a:buFont typeface="Cambria Math"/>
              <a:buChar char="⇨"/>
              <a:tabLst>
                <a:tab pos="244475" algn="l"/>
              </a:tabLst>
              <a:defRPr/>
            </a:pP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Lebensalltag,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Berufs-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Sozialfähigkeit </a:t>
            </a:r>
            <a:r>
              <a:rPr sz="1600" spc="-4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sind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beeinträchtigt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8654" y="2002533"/>
            <a:ext cx="3803914" cy="285293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20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88176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2" y="150876"/>
            <a:ext cx="67837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0" spc="-60" dirty="0">
                <a:solidFill>
                  <a:srgbClr val="000000"/>
                </a:solidFill>
                <a:latin typeface="Trebuchet MS"/>
                <a:cs typeface="Trebuchet MS"/>
              </a:rPr>
              <a:t>Internationale</a:t>
            </a:r>
            <a:r>
              <a:rPr sz="20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55" dirty="0">
                <a:solidFill>
                  <a:srgbClr val="000000"/>
                </a:solidFill>
                <a:latin typeface="Trebuchet MS"/>
                <a:cs typeface="Trebuchet MS"/>
              </a:rPr>
              <a:t>Klassifikation</a:t>
            </a:r>
            <a:r>
              <a:rPr sz="20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55" dirty="0">
                <a:solidFill>
                  <a:srgbClr val="000000"/>
                </a:solidFill>
                <a:latin typeface="Trebuchet MS"/>
                <a:cs typeface="Trebuchet MS"/>
              </a:rPr>
              <a:t>psychischer</a:t>
            </a:r>
            <a:r>
              <a:rPr sz="20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25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r>
              <a:rPr sz="20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85" dirty="0">
                <a:solidFill>
                  <a:srgbClr val="000000"/>
                </a:solidFill>
                <a:latin typeface="Trebuchet MS"/>
                <a:cs typeface="Trebuchet MS"/>
              </a:rPr>
              <a:t>ICD-10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21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3" y="1350772"/>
            <a:ext cx="7405370" cy="4544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Organische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psychische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85" dirty="0">
                <a:solidFill>
                  <a:prstClr val="black"/>
                </a:solidFill>
                <a:latin typeface="Trebuchet MS"/>
                <a:cs typeface="Trebuchet MS"/>
              </a:rPr>
              <a:t>(z.B.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Demenz)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9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Psychische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durch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psychotrope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Substanzen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(Suchtstörungen)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70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Schizophrenie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wahnhafte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7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114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ff</a:t>
            </a:r>
            <a:r>
              <a:rPr sz="1600" spc="-65" dirty="0">
                <a:solidFill>
                  <a:prstClr val="black"/>
                </a:solidFill>
                <a:latin typeface="Trebuchet MS"/>
                <a:cs typeface="Trebuchet MS"/>
              </a:rPr>
              <a:t>ekt</a:t>
            </a:r>
            <a:r>
              <a:rPr sz="16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ve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St</a:t>
            </a:r>
            <a:r>
              <a:rPr sz="1600" spc="25" dirty="0">
                <a:solidFill>
                  <a:prstClr val="black"/>
                </a:solidFill>
                <a:latin typeface="Trebuchet MS"/>
                <a:cs typeface="Trebuchet MS"/>
              </a:rPr>
              <a:t>ö</a:t>
            </a:r>
            <a:r>
              <a:rPr sz="1600" spc="-9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1600" spc="10" dirty="0">
                <a:solidFill>
                  <a:prstClr val="black"/>
                </a:solidFill>
                <a:latin typeface="Trebuchet MS"/>
                <a:cs typeface="Trebuchet MS"/>
              </a:rPr>
              <a:t>un</a:t>
            </a:r>
            <a:r>
              <a:rPr sz="1600" spc="80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en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(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z</a:t>
            </a:r>
            <a:r>
              <a:rPr sz="1600" spc="-140" dirty="0">
                <a:solidFill>
                  <a:prstClr val="black"/>
                </a:solidFill>
                <a:latin typeface="Trebuchet MS"/>
                <a:cs typeface="Trebuchet MS"/>
              </a:rPr>
              <a:t>.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1600" spc="-145" dirty="0">
                <a:solidFill>
                  <a:prstClr val="black"/>
                </a:solidFill>
                <a:latin typeface="Trebuchet MS"/>
                <a:cs typeface="Trebuchet MS"/>
              </a:rPr>
              <a:t>.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160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p</a:t>
            </a:r>
            <a:r>
              <a:rPr sz="1600" spc="-9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es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1600" spc="-114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1600" spc="25" dirty="0">
                <a:solidFill>
                  <a:prstClr val="black"/>
                </a:solidFill>
                <a:latin typeface="Trebuchet MS"/>
                <a:cs typeface="Trebuchet MS"/>
              </a:rPr>
              <a:t>o</a:t>
            </a:r>
            <a:r>
              <a:rPr sz="1600" spc="10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360680" indent="-342900">
              <a:lnSpc>
                <a:spcPct val="11880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Neurotische,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Belastungs-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somatoforme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85" dirty="0">
                <a:solidFill>
                  <a:prstClr val="black"/>
                </a:solidFill>
                <a:latin typeface="Trebuchet MS"/>
                <a:cs typeface="Trebuchet MS"/>
              </a:rPr>
              <a:t>(z.B.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prstClr val="black"/>
                </a:solidFill>
                <a:latin typeface="Trebuchet MS"/>
                <a:cs typeface="Trebuchet MS"/>
              </a:rPr>
              <a:t>Angststörungen, </a:t>
            </a:r>
            <a:r>
              <a:rPr sz="1600" spc="-4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15" dirty="0">
                <a:solidFill>
                  <a:prstClr val="black"/>
                </a:solidFill>
                <a:latin typeface="Trebuchet MS"/>
                <a:cs typeface="Trebuchet MS"/>
              </a:rPr>
              <a:t>PTSD)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9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rebuchet MS"/>
                <a:cs typeface="Trebuchet MS"/>
              </a:rPr>
              <a:t>Verbindung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prstClr val="black"/>
                </a:solidFill>
                <a:latin typeface="Trebuchet MS"/>
                <a:cs typeface="Trebuchet MS"/>
              </a:rPr>
              <a:t>mit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körperlichen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(Essstörungen)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Persönlichkeits-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Verhaltensstörungen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85" dirty="0">
                <a:solidFill>
                  <a:prstClr val="black"/>
                </a:solidFill>
                <a:latin typeface="Trebuchet MS"/>
                <a:cs typeface="Trebuchet MS"/>
              </a:rPr>
              <a:t>(z.B.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prstClr val="black"/>
                </a:solidFill>
                <a:latin typeface="Trebuchet MS"/>
                <a:cs typeface="Trebuchet MS"/>
              </a:rPr>
              <a:t>Borderlinestörungen)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7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Intelligenzstörungen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9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Entwicklungsstörungen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5080" indent="-342900">
              <a:lnSpc>
                <a:spcPct val="12000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Verhaltens-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emotionale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rebuchet MS"/>
                <a:cs typeface="Trebuchet MS"/>
              </a:rPr>
              <a:t>Störungen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prstClr val="black"/>
                </a:solidFill>
                <a:latin typeface="Trebuchet MS"/>
                <a:cs typeface="Trebuchet MS"/>
              </a:rPr>
              <a:t>mit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Beginn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6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prstClr val="black"/>
                </a:solidFill>
                <a:latin typeface="Trebuchet MS"/>
                <a:cs typeface="Trebuchet MS"/>
              </a:rPr>
              <a:t>Kindheit</a:t>
            </a:r>
            <a:r>
              <a:rPr sz="16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25" dirty="0">
                <a:solidFill>
                  <a:prstClr val="black"/>
                </a:solidFill>
                <a:latin typeface="Trebuchet MS"/>
                <a:cs typeface="Trebuchet MS"/>
              </a:rPr>
              <a:t>&amp;</a:t>
            </a:r>
            <a:r>
              <a:rPr sz="1600" spc="-35" dirty="0">
                <a:solidFill>
                  <a:prstClr val="black"/>
                </a:solidFill>
                <a:latin typeface="Trebuchet MS"/>
                <a:cs typeface="Trebuchet MS"/>
              </a:rPr>
              <a:t> Jugend</a:t>
            </a:r>
            <a:r>
              <a:rPr sz="16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-85" dirty="0">
                <a:solidFill>
                  <a:prstClr val="black"/>
                </a:solidFill>
                <a:latin typeface="Trebuchet MS"/>
                <a:cs typeface="Trebuchet MS"/>
              </a:rPr>
              <a:t>(z.B. </a:t>
            </a:r>
            <a:r>
              <a:rPr sz="1600" spc="-4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600" spc="70" dirty="0">
                <a:solidFill>
                  <a:prstClr val="black"/>
                </a:solidFill>
                <a:latin typeface="Trebuchet MS"/>
                <a:cs typeface="Trebuchet MS"/>
              </a:rPr>
              <a:t>ADHS)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6096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53009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Hinweise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auf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psychische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4415" y="1360932"/>
            <a:ext cx="7231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000" spc="35" dirty="0">
                <a:solidFill>
                  <a:prstClr val="black"/>
                </a:solidFill>
                <a:latin typeface="Trebuchet MS"/>
                <a:cs typeface="Trebuchet MS"/>
              </a:rPr>
              <a:t>„Wie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kann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ich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einschätzen,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ob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es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Belastung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oder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prstClr val="black"/>
                </a:solidFill>
                <a:latin typeface="Trebuchet MS"/>
                <a:cs typeface="Trebuchet MS"/>
              </a:rPr>
              <a:t>ist?“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54" y="5018532"/>
            <a:ext cx="11957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Sym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p</a:t>
            </a:r>
            <a:r>
              <a:rPr sz="2000" spc="-13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35" dirty="0">
                <a:solidFill>
                  <a:prstClr val="black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28653" y="5018532"/>
            <a:ext cx="1084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Verhalten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63953" y="5018532"/>
            <a:ext cx="1139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000" spc="150" dirty="0">
                <a:solidFill>
                  <a:prstClr val="black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13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än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073" y="2204863"/>
            <a:ext cx="3275855" cy="2180516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22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2558866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53009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Hinweise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auf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psychische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23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3" y="1360932"/>
            <a:ext cx="555879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21355">
              <a:spcBef>
                <a:spcPts val="100"/>
              </a:spcBef>
              <a:defRPr/>
            </a:pPr>
            <a:r>
              <a:rPr sz="2000" b="1" spc="-145" dirty="0">
                <a:solidFill>
                  <a:prstClr val="black"/>
                </a:solidFill>
                <a:latin typeface="Gill Sans MT"/>
                <a:cs typeface="Gill Sans MT"/>
              </a:rPr>
              <a:t>Symptome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45"/>
              </a:spcBef>
              <a:defRPr/>
            </a:pPr>
            <a:endParaRPr sz="2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5" dirty="0">
                <a:solidFill>
                  <a:prstClr val="black"/>
                </a:solidFill>
                <a:latin typeface="Trebuchet MS"/>
                <a:cs typeface="Trebuchet MS"/>
              </a:rPr>
              <a:t>Anspannung,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innere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Unruhe,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Reizbarkeit,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Stress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Erschöpfung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8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Schlafstörungen,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Albträume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Konzentrationsstörungen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Stimmungsschwankungen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20" dirty="0">
                <a:solidFill>
                  <a:prstClr val="black"/>
                </a:solidFill>
                <a:latin typeface="Trebuchet MS"/>
                <a:cs typeface="Trebuchet MS"/>
              </a:rPr>
              <a:t>Angst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Schmerzen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8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Tinnitus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Libidoverlust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30382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53009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Hinweise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auf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psychische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24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3" y="1360932"/>
            <a:ext cx="6220460" cy="3253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0885">
              <a:spcBef>
                <a:spcPts val="100"/>
              </a:spcBef>
              <a:defRPr/>
            </a:pPr>
            <a:r>
              <a:rPr sz="2000" b="1" spc="-100" dirty="0">
                <a:solidFill>
                  <a:prstClr val="black"/>
                </a:solidFill>
                <a:latin typeface="Gill Sans MT"/>
                <a:cs typeface="Gill Sans MT"/>
              </a:rPr>
              <a:t>Verhalten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45"/>
              </a:spcBef>
              <a:defRPr/>
            </a:pPr>
            <a:endParaRPr sz="2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Veränderungen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im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Verhalten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Auffällige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Kommunikation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(Tempo,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Inhalt,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Redefluss)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8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Versäumnisse,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hohe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Unzuverlässigkeit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Vernachlässigung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des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Haushaltes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Überbehütung,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klammerndes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Verhalten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Aggressives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Verhalten (Selbst-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oder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Fremdaggression)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35" dirty="0">
                <a:solidFill>
                  <a:prstClr val="black"/>
                </a:solidFill>
                <a:latin typeface="Trebuchet MS"/>
                <a:cs typeface="Trebuchet MS"/>
              </a:rPr>
              <a:t>So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z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130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ü</a:t>
            </a:r>
            <a:r>
              <a:rPr sz="2000" spc="-110" dirty="0">
                <a:solidFill>
                  <a:prstClr val="black"/>
                </a:solidFill>
                <a:latin typeface="Trebuchet MS"/>
                <a:cs typeface="Trebuchet MS"/>
              </a:rPr>
              <a:t>c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kz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u</a:t>
            </a:r>
            <a:r>
              <a:rPr sz="2000" spc="105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1169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53009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Hinweise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auf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psychische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25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4" y="1360933"/>
            <a:ext cx="7460615" cy="283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" algn="ctr">
              <a:spcBef>
                <a:spcPts val="100"/>
              </a:spcBef>
              <a:defRPr/>
            </a:pPr>
            <a:r>
              <a:rPr sz="2000" b="1" spc="-110" dirty="0">
                <a:solidFill>
                  <a:prstClr val="black"/>
                </a:solidFill>
                <a:latin typeface="Gill Sans MT"/>
                <a:cs typeface="Gill Sans MT"/>
              </a:rPr>
              <a:t>Umstände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45"/>
              </a:spcBef>
              <a:defRPr/>
            </a:pPr>
            <a:endParaRPr sz="2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Arbeitslosigkeit,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ungünstige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Arbeitsbedingungen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Armut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80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Fa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ä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13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u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35" dirty="0">
                <a:solidFill>
                  <a:prstClr val="black"/>
                </a:solidFill>
                <a:latin typeface="Trebuchet MS"/>
                <a:cs typeface="Trebuchet MS"/>
              </a:rPr>
              <a:t>o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(</a:t>
            </a:r>
            <a:r>
              <a:rPr sz="2000" spc="150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2000" spc="-145" dirty="0">
                <a:solidFill>
                  <a:prstClr val="black"/>
                </a:solidFill>
                <a:latin typeface="Trebuchet MS"/>
                <a:cs typeface="Trebuchet MS"/>
              </a:rPr>
              <a:t>lle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-12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z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ehen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5080" indent="-342900">
              <a:spcBef>
                <a:spcPts val="50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Kritische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Lebensphasen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(Schwangerschaft,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Geburt,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Wechseljahre,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Alter </a:t>
            </a:r>
            <a:r>
              <a:rPr sz="2000" spc="-120" dirty="0">
                <a:solidFill>
                  <a:prstClr val="black"/>
                </a:solidFill>
                <a:latin typeface="Trebuchet MS"/>
                <a:cs typeface="Trebuchet MS"/>
              </a:rPr>
              <a:t>etc.)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Mehrfachbelastung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31109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53009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Hinweise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auf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psychische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3" y="1361947"/>
            <a:ext cx="68268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400" spc="10" dirty="0">
                <a:solidFill>
                  <a:prstClr val="black"/>
                </a:solidFill>
                <a:latin typeface="Trebuchet MS"/>
                <a:cs typeface="Trebuchet MS"/>
              </a:rPr>
              <a:t>Achtung</a:t>
            </a:r>
            <a:r>
              <a:rPr sz="24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Trebuchet MS"/>
                <a:cs typeface="Trebuchet MS"/>
              </a:rPr>
              <a:t>vor</a:t>
            </a:r>
            <a:r>
              <a:rPr sz="24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400" spc="-65" dirty="0">
                <a:solidFill>
                  <a:prstClr val="black"/>
                </a:solidFill>
                <a:latin typeface="Trebuchet MS"/>
                <a:cs typeface="Trebuchet MS"/>
              </a:rPr>
              <a:t>voreiligen</a:t>
            </a:r>
            <a:r>
              <a:rPr sz="24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400" spc="-45" dirty="0">
                <a:solidFill>
                  <a:prstClr val="black"/>
                </a:solidFill>
                <a:latin typeface="Trebuchet MS"/>
                <a:cs typeface="Trebuchet MS"/>
              </a:rPr>
              <a:t>Schlüssen</a:t>
            </a:r>
            <a:r>
              <a:rPr sz="24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4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4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Trebuchet MS"/>
                <a:cs typeface="Trebuchet MS"/>
              </a:rPr>
              <a:t>Äusserungen!</a:t>
            </a:r>
            <a:endParaRPr sz="24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53" y="4587747"/>
            <a:ext cx="71323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800" spc="20" dirty="0">
                <a:solidFill>
                  <a:prstClr val="black"/>
                </a:solidFill>
                <a:latin typeface="Trebuchet MS"/>
                <a:cs typeface="Trebuchet MS"/>
              </a:rPr>
              <a:t>Z</a:t>
            </a:r>
            <a:r>
              <a:rPr sz="2800" spc="-180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800" spc="-170" dirty="0">
                <a:solidFill>
                  <a:prstClr val="black"/>
                </a:solidFill>
                <a:latin typeface="Trebuchet MS"/>
                <a:cs typeface="Trebuchet MS"/>
              </a:rPr>
              <a:t>el</a:t>
            </a:r>
            <a:r>
              <a:rPr sz="2800" spc="-250" dirty="0">
                <a:solidFill>
                  <a:prstClr val="black"/>
                </a:solidFill>
                <a:latin typeface="Trebuchet MS"/>
                <a:cs typeface="Trebuchet MS"/>
              </a:rPr>
              <a:t>:</a:t>
            </a:r>
            <a:r>
              <a:rPr sz="2800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800" spc="5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28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spc="-95" dirty="0">
                <a:solidFill>
                  <a:prstClr val="black"/>
                </a:solidFill>
                <a:latin typeface="Trebuchet MS"/>
                <a:cs typeface="Trebuchet MS"/>
              </a:rPr>
              <a:t>(</a:t>
            </a:r>
            <a:r>
              <a:rPr sz="2800" spc="155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2800" spc="30" dirty="0">
                <a:solidFill>
                  <a:prstClr val="black"/>
                </a:solidFill>
                <a:latin typeface="Trebuchet MS"/>
                <a:cs typeface="Trebuchet MS"/>
              </a:rPr>
              <a:t>u</a:t>
            </a:r>
            <a:r>
              <a:rPr sz="2800" spc="-17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800" spc="-5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800" spc="-50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800" spc="-100" dirty="0">
                <a:solidFill>
                  <a:prstClr val="black"/>
                </a:solidFill>
                <a:latin typeface="Trebuchet MS"/>
                <a:cs typeface="Trebuchet MS"/>
              </a:rPr>
              <a:t>)</a:t>
            </a:r>
            <a:r>
              <a:rPr sz="28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spc="95" dirty="0">
                <a:solidFill>
                  <a:prstClr val="black"/>
                </a:solidFill>
                <a:latin typeface="Trebuchet MS"/>
                <a:cs typeface="Trebuchet MS"/>
              </a:rPr>
              <a:t>K</a:t>
            </a:r>
            <a:r>
              <a:rPr sz="2800" spc="55" dirty="0">
                <a:solidFill>
                  <a:prstClr val="black"/>
                </a:solidFill>
                <a:latin typeface="Trebuchet MS"/>
                <a:cs typeface="Trebuchet MS"/>
              </a:rPr>
              <a:t>o</a:t>
            </a:r>
            <a:r>
              <a:rPr sz="2800" spc="30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800" spc="-17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800" spc="-90" dirty="0">
                <a:solidFill>
                  <a:prstClr val="black"/>
                </a:solidFill>
                <a:latin typeface="Trebuchet MS"/>
                <a:cs typeface="Trebuchet MS"/>
              </a:rPr>
              <a:t>akt</a:t>
            </a:r>
            <a:r>
              <a:rPr sz="28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800" spc="-204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800" spc="-155" dirty="0">
                <a:solidFill>
                  <a:prstClr val="black"/>
                </a:solidFill>
                <a:latin typeface="Trebuchet MS"/>
                <a:cs typeface="Trebuchet MS"/>
              </a:rPr>
              <a:t>ei</a:t>
            </a:r>
            <a:r>
              <a:rPr sz="2800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800" spc="-55" dirty="0">
                <a:solidFill>
                  <a:prstClr val="black"/>
                </a:solidFill>
                <a:latin typeface="Trebuchet MS"/>
                <a:cs typeface="Trebuchet MS"/>
              </a:rPr>
              <a:t>en</a:t>
            </a:r>
            <a:r>
              <a:rPr sz="28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spc="10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2800" spc="-180" dirty="0">
                <a:solidFill>
                  <a:prstClr val="black"/>
                </a:solidFill>
                <a:latin typeface="Trebuchet MS"/>
                <a:cs typeface="Trebuchet MS"/>
              </a:rPr>
              <a:t>it</a:t>
            </a:r>
            <a:r>
              <a:rPr sz="28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800" spc="-55" dirty="0">
                <a:solidFill>
                  <a:prstClr val="black"/>
                </a:solidFill>
                <a:latin typeface="Trebuchet MS"/>
                <a:cs typeface="Trebuchet MS"/>
              </a:rPr>
              <a:t>en</a:t>
            </a:r>
            <a:r>
              <a:rPr sz="28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800" spc="-155" dirty="0">
                <a:solidFill>
                  <a:prstClr val="black"/>
                </a:solidFill>
                <a:latin typeface="Trebuchet MS"/>
                <a:cs typeface="Trebuchet MS"/>
              </a:rPr>
              <a:t>El</a:t>
            </a:r>
            <a:r>
              <a:rPr sz="2800" spc="-17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800" spc="-17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800" spc="-114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2800" spc="2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endParaRPr sz="2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1" y="2204863"/>
            <a:ext cx="2622003" cy="159522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26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2076264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4678" y="2249931"/>
            <a:ext cx="7550647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3460" marR="5080" indent="-634365">
              <a:spcBef>
                <a:spcPts val="100"/>
              </a:spcBef>
            </a:pPr>
            <a:r>
              <a:rPr spc="-100" dirty="0"/>
              <a:t>Häufige</a:t>
            </a:r>
            <a:r>
              <a:rPr spc="-45" dirty="0"/>
              <a:t> </a:t>
            </a:r>
            <a:r>
              <a:rPr spc="-90" dirty="0"/>
              <a:t>psychische </a:t>
            </a:r>
            <a:r>
              <a:rPr spc="-1095" dirty="0"/>
              <a:t> </a:t>
            </a:r>
            <a:r>
              <a:rPr spc="-215" dirty="0"/>
              <a:t>Erkrankungen</a:t>
            </a:r>
          </a:p>
        </p:txBody>
      </p:sp>
    </p:spTree>
    <p:extLst>
      <p:ext uri="{BB962C8B-B14F-4D97-AF65-F5344CB8AC3E}">
        <p14:creationId xmlns:p14="http://schemas.microsoft.com/office/powerpoint/2010/main" val="915470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1" y="150876"/>
            <a:ext cx="404685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0" spc="-35" dirty="0">
                <a:solidFill>
                  <a:srgbClr val="000000"/>
                </a:solidFill>
                <a:latin typeface="Trebuchet MS"/>
                <a:cs typeface="Trebuchet MS"/>
              </a:rPr>
              <a:t>Häufigkeit</a:t>
            </a:r>
            <a:r>
              <a:rPr sz="20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55" dirty="0">
                <a:solidFill>
                  <a:srgbClr val="000000"/>
                </a:solidFill>
                <a:latin typeface="Trebuchet MS"/>
                <a:cs typeface="Trebuchet MS"/>
              </a:rPr>
              <a:t>psychischer</a:t>
            </a:r>
            <a:r>
              <a:rPr sz="20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000" b="0" spc="-25" dirty="0">
                <a:solidFill>
                  <a:srgbClr val="000000"/>
                </a:solidFill>
                <a:latin typeface="Trebuchet MS"/>
                <a:cs typeface="Trebuchet MS"/>
              </a:rPr>
              <a:t>Erkrankungen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6161" y="2188464"/>
            <a:ext cx="5553455" cy="279806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251197" y="4153917"/>
            <a:ext cx="209550" cy="897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4%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  <a:p>
            <a:pPr>
              <a:spcBef>
                <a:spcPts val="50"/>
              </a:spcBef>
              <a:defRPr/>
            </a:pPr>
            <a:endParaRPr sz="10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2%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  <a:p>
            <a:pPr>
              <a:spcBef>
                <a:spcPts val="50"/>
              </a:spcBef>
              <a:defRPr/>
            </a:pPr>
            <a:endParaRPr sz="10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0%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28</a:t>
            </a:fld>
            <a:endParaRPr spc="25" dirty="0"/>
          </a:p>
        </p:txBody>
      </p:sp>
      <p:sp>
        <p:nvSpPr>
          <p:cNvPr id="5" name="object 5"/>
          <p:cNvSpPr txBox="1"/>
          <p:nvPr/>
        </p:nvSpPr>
        <p:spPr>
          <a:xfrm>
            <a:off x="3251197" y="3809492"/>
            <a:ext cx="209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6%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4171" y="3123691"/>
            <a:ext cx="287020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10%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  <a:p>
            <a:pPr marL="89535">
              <a:spcBef>
                <a:spcPts val="1245"/>
              </a:spcBef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8%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0406" y="5034788"/>
            <a:ext cx="100774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5" dirty="0">
                <a:solidFill>
                  <a:srgbClr val="595959"/>
                </a:solidFill>
                <a:latin typeface="Calibri"/>
                <a:cs typeface="Calibri"/>
              </a:rPr>
              <a:t>Angststörungen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3831" y="5034789"/>
            <a:ext cx="664210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42545">
              <a:lnSpc>
                <a:spcPct val="101699"/>
              </a:lnSpc>
              <a:spcBef>
                <a:spcPts val="75"/>
              </a:spcBef>
              <a:defRPr/>
            </a:pPr>
            <a:r>
              <a:rPr sz="1200" spc="-5" dirty="0">
                <a:solidFill>
                  <a:srgbClr val="595959"/>
                </a:solidFill>
                <a:latin typeface="Calibri"/>
                <a:cs typeface="Calibri"/>
              </a:rPr>
              <a:t>Affektive </a:t>
            </a:r>
            <a:r>
              <a:rPr sz="1200" spc="-26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595959"/>
                </a:solidFill>
                <a:latin typeface="Calibri"/>
                <a:cs typeface="Calibri"/>
              </a:rPr>
              <a:t>S</a:t>
            </a:r>
            <a:r>
              <a:rPr sz="1200" spc="-5" dirty="0">
                <a:solidFill>
                  <a:srgbClr val="595959"/>
                </a:solidFill>
                <a:latin typeface="Calibri"/>
                <a:cs typeface="Calibri"/>
              </a:rPr>
              <a:t>t</a:t>
            </a:r>
            <a:r>
              <a:rPr sz="1200" spc="-35" dirty="0">
                <a:solidFill>
                  <a:srgbClr val="595959"/>
                </a:solidFill>
                <a:latin typeface="Calibri"/>
                <a:cs typeface="Calibri"/>
              </a:rPr>
              <a:t>ö</a:t>
            </a:r>
            <a:r>
              <a:rPr sz="1200" spc="-20" dirty="0">
                <a:solidFill>
                  <a:srgbClr val="595959"/>
                </a:solidFill>
                <a:latin typeface="Calibri"/>
                <a:cs typeface="Calibri"/>
              </a:rPr>
              <a:t>r</a:t>
            </a:r>
            <a:r>
              <a:rPr sz="1200" spc="-35" dirty="0">
                <a:solidFill>
                  <a:srgbClr val="595959"/>
                </a:solidFill>
                <a:latin typeface="Calibri"/>
                <a:cs typeface="Calibri"/>
              </a:rPr>
              <a:t>u</a:t>
            </a:r>
            <a:r>
              <a:rPr sz="1200" spc="65" dirty="0">
                <a:solidFill>
                  <a:srgbClr val="595959"/>
                </a:solidFill>
                <a:latin typeface="Calibri"/>
                <a:cs typeface="Calibri"/>
              </a:rPr>
              <a:t>n</a:t>
            </a:r>
            <a:r>
              <a:rPr sz="1200" spc="-65" dirty="0">
                <a:solidFill>
                  <a:srgbClr val="595959"/>
                </a:solidFill>
                <a:latin typeface="Calibri"/>
                <a:cs typeface="Calibri"/>
              </a:rPr>
              <a:t>g</a:t>
            </a:r>
            <a:r>
              <a:rPr sz="1200" dirty="0">
                <a:solidFill>
                  <a:srgbClr val="595959"/>
                </a:solidFill>
                <a:latin typeface="Calibri"/>
                <a:cs typeface="Calibri"/>
              </a:rPr>
              <a:t>en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2013" y="5034789"/>
            <a:ext cx="876300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8110" marR="5080" indent="-106045">
              <a:lnSpc>
                <a:spcPct val="101699"/>
              </a:lnSpc>
              <a:spcBef>
                <a:spcPts val="75"/>
              </a:spcBef>
              <a:defRPr/>
            </a:pPr>
            <a:r>
              <a:rPr sz="1200" spc="45" dirty="0">
                <a:solidFill>
                  <a:srgbClr val="595959"/>
                </a:solidFill>
                <a:latin typeface="Calibri"/>
                <a:cs typeface="Calibri"/>
              </a:rPr>
              <a:t>S</a:t>
            </a:r>
            <a:r>
              <a:rPr sz="1200" spc="-35" dirty="0">
                <a:solidFill>
                  <a:srgbClr val="595959"/>
                </a:solidFill>
                <a:latin typeface="Calibri"/>
                <a:cs typeface="Calibri"/>
              </a:rPr>
              <a:t>o</a:t>
            </a:r>
            <a:r>
              <a:rPr sz="1200" spc="-60" dirty="0">
                <a:solidFill>
                  <a:srgbClr val="595959"/>
                </a:solidFill>
                <a:latin typeface="Calibri"/>
                <a:cs typeface="Calibri"/>
              </a:rPr>
              <a:t>m</a:t>
            </a:r>
            <a:r>
              <a:rPr sz="1200" spc="25" dirty="0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595959"/>
                </a:solidFill>
                <a:latin typeface="Calibri"/>
                <a:cs typeface="Calibri"/>
              </a:rPr>
              <a:t>t</a:t>
            </a:r>
            <a:r>
              <a:rPr sz="1200" spc="-35" dirty="0">
                <a:solidFill>
                  <a:srgbClr val="595959"/>
                </a:solidFill>
                <a:latin typeface="Calibri"/>
                <a:cs typeface="Calibri"/>
              </a:rPr>
              <a:t>o</a:t>
            </a:r>
            <a:r>
              <a:rPr sz="1200" spc="30" dirty="0">
                <a:solidFill>
                  <a:srgbClr val="595959"/>
                </a:solidFill>
                <a:latin typeface="Calibri"/>
                <a:cs typeface="Calibri"/>
              </a:rPr>
              <a:t>f</a:t>
            </a:r>
            <a:r>
              <a:rPr sz="1200" spc="-35" dirty="0">
                <a:solidFill>
                  <a:srgbClr val="595959"/>
                </a:solidFill>
                <a:latin typeface="Calibri"/>
                <a:cs typeface="Calibri"/>
              </a:rPr>
              <a:t>o</a:t>
            </a:r>
            <a:r>
              <a:rPr sz="1200" spc="80" dirty="0">
                <a:solidFill>
                  <a:srgbClr val="595959"/>
                </a:solidFill>
                <a:latin typeface="Calibri"/>
                <a:cs typeface="Calibri"/>
              </a:rPr>
              <a:t>r</a:t>
            </a:r>
            <a:r>
              <a:rPr sz="1200" spc="-60" dirty="0">
                <a:solidFill>
                  <a:srgbClr val="595959"/>
                </a:solidFill>
                <a:latin typeface="Calibri"/>
                <a:cs typeface="Calibri"/>
              </a:rPr>
              <a:t>m</a:t>
            </a:r>
            <a:r>
              <a:rPr sz="1200" dirty="0">
                <a:solidFill>
                  <a:srgbClr val="595959"/>
                </a:solidFill>
                <a:latin typeface="Calibri"/>
                <a:cs typeface="Calibri"/>
              </a:rPr>
              <a:t>e  </a:t>
            </a: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Störungen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85688" y="5034789"/>
            <a:ext cx="1057910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95275" marR="5080" indent="-282575">
              <a:lnSpc>
                <a:spcPct val="101699"/>
              </a:lnSpc>
              <a:spcBef>
                <a:spcPts val="75"/>
              </a:spcBef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Störungen</a:t>
            </a:r>
            <a:r>
              <a:rPr sz="1200" spc="-6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95959"/>
                </a:solidFill>
                <a:latin typeface="Calibri"/>
                <a:cs typeface="Calibri"/>
              </a:rPr>
              <a:t>durch </a:t>
            </a:r>
            <a:r>
              <a:rPr sz="1200" spc="-254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95959"/>
                </a:solidFill>
                <a:latin typeface="Calibri"/>
                <a:cs typeface="Calibri"/>
              </a:rPr>
              <a:t>Alkohol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3363" y="3251708"/>
            <a:ext cx="327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7.8%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7114" y="3751579"/>
            <a:ext cx="327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4.9%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80865" y="4010659"/>
            <a:ext cx="327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3.4%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4171" y="1422401"/>
            <a:ext cx="5072380" cy="156527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661795" marR="5080" indent="-779145">
              <a:lnSpc>
                <a:spcPts val="2210"/>
              </a:lnSpc>
              <a:spcBef>
                <a:spcPts val="229"/>
              </a:spcBef>
              <a:defRPr/>
            </a:pPr>
            <a:r>
              <a:rPr sz="1900" spc="-25" dirty="0">
                <a:solidFill>
                  <a:prstClr val="black"/>
                </a:solidFill>
                <a:latin typeface="Calibri"/>
                <a:cs typeface="Calibri"/>
              </a:rPr>
              <a:t>12-Monatsprävalenz psychischer Störungen </a:t>
            </a:r>
            <a:r>
              <a:rPr sz="1900" spc="-4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sz="1900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prstClr val="black"/>
                </a:solidFill>
                <a:latin typeface="Calibri"/>
                <a:cs typeface="Calibri"/>
              </a:rPr>
              <a:t>der</a:t>
            </a:r>
            <a:r>
              <a:rPr sz="19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prstClr val="black"/>
                </a:solidFill>
                <a:latin typeface="Calibri"/>
                <a:cs typeface="Calibri"/>
              </a:rPr>
              <a:t>EU</a:t>
            </a:r>
            <a:r>
              <a:rPr sz="1900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prstClr val="black"/>
                </a:solidFill>
                <a:latin typeface="Calibri"/>
                <a:cs typeface="Calibri"/>
              </a:rPr>
              <a:t>und</a:t>
            </a:r>
            <a:r>
              <a:rPr sz="1900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prstClr val="black"/>
                </a:solidFill>
                <a:latin typeface="Calibri"/>
                <a:cs typeface="Calibri"/>
              </a:rPr>
              <a:t>der</a:t>
            </a:r>
            <a:r>
              <a:rPr sz="1900" spc="-25" dirty="0">
                <a:solidFill>
                  <a:prstClr val="black"/>
                </a:solidFill>
                <a:latin typeface="Calibri"/>
                <a:cs typeface="Calibri"/>
              </a:rPr>
              <a:t> Schweiz*</a:t>
            </a:r>
            <a:endParaRPr sz="1900">
              <a:solidFill>
                <a:prstClr val="black"/>
              </a:solidFill>
              <a:latin typeface="Calibri"/>
              <a:cs typeface="Calibri"/>
            </a:endParaRPr>
          </a:p>
          <a:p>
            <a:pPr marL="1047115">
              <a:spcBef>
                <a:spcPts val="1455"/>
              </a:spcBef>
              <a:defRPr/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525"/>
              </a:spcBef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14%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  <a:p>
            <a:pPr>
              <a:spcBef>
                <a:spcPts val="50"/>
              </a:spcBef>
              <a:defRPr/>
            </a:pPr>
            <a:endParaRPr sz="10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defRPr/>
            </a:pPr>
            <a:r>
              <a:rPr sz="1200" spc="-10" dirty="0">
                <a:solidFill>
                  <a:srgbClr val="595959"/>
                </a:solidFill>
                <a:latin typeface="Calibri"/>
                <a:cs typeface="Calibri"/>
              </a:rPr>
              <a:t>12%</a:t>
            </a:r>
            <a:endParaRPr sz="12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3151" y="5949696"/>
            <a:ext cx="7266940" cy="358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  <a:defRPr/>
            </a:pP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*Wittchen,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H.U. 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&amp;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Jacobi,</a:t>
            </a:r>
            <a:r>
              <a:rPr sz="11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F. 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(2005).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 Size</a:t>
            </a:r>
            <a:r>
              <a:rPr sz="11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and burden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mental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disorders in Europe</a:t>
            </a:r>
            <a:r>
              <a:rPr sz="11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- a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 critical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review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and appraisal of</a:t>
            </a:r>
            <a:r>
              <a:rPr sz="11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27</a:t>
            </a:r>
            <a:r>
              <a:rPr sz="11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studies.</a:t>
            </a:r>
            <a:endParaRPr sz="11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  <a:defRPr/>
            </a:pPr>
            <a:r>
              <a:rPr sz="1100" i="1" spc="-5" dirty="0">
                <a:solidFill>
                  <a:prstClr val="black"/>
                </a:solidFill>
                <a:latin typeface="Calibri"/>
                <a:cs typeface="Calibri"/>
              </a:rPr>
              <a:t>European Neuropsychopharmacology</a:t>
            </a:r>
            <a:r>
              <a:rPr sz="1100" spc="-5" dirty="0">
                <a:solidFill>
                  <a:prstClr val="black"/>
                </a:solidFill>
                <a:latin typeface="Calibri"/>
                <a:cs typeface="Calibri"/>
              </a:rPr>
              <a:t>,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prstClr val="black"/>
                </a:solidFill>
                <a:latin typeface="Calibri"/>
                <a:cs typeface="Calibri"/>
              </a:rPr>
              <a:t>15(4)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:</a:t>
            </a:r>
            <a:r>
              <a:rPr sz="11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latin typeface="Calibri"/>
                <a:cs typeface="Calibri"/>
              </a:rPr>
              <a:t>357-376.</a:t>
            </a:r>
            <a:endParaRPr sz="11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683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219583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185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sz="2500" b="0" spc="15" dirty="0">
                <a:solidFill>
                  <a:srgbClr val="000000"/>
                </a:solidFill>
                <a:latin typeface="Trebuchet MS"/>
                <a:cs typeface="Trebuchet MS"/>
              </a:rPr>
              <a:t>n</a:t>
            </a:r>
            <a:r>
              <a:rPr sz="2500" b="0" spc="130" dirty="0">
                <a:solidFill>
                  <a:srgbClr val="000000"/>
                </a:solidFill>
                <a:latin typeface="Trebuchet MS"/>
                <a:cs typeface="Trebuchet MS"/>
              </a:rPr>
              <a:t>g</a:t>
            </a: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2500" b="0" spc="-155" dirty="0">
                <a:solidFill>
                  <a:srgbClr val="000000"/>
                </a:solidFill>
                <a:latin typeface="Trebuchet MS"/>
                <a:cs typeface="Trebuchet MS"/>
              </a:rPr>
              <a:t>t</a:t>
            </a: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2500" b="0" spc="-155" dirty="0">
                <a:solidFill>
                  <a:srgbClr val="000000"/>
                </a:solidFill>
                <a:latin typeface="Trebuchet MS"/>
                <a:cs typeface="Trebuchet MS"/>
              </a:rPr>
              <a:t>t</a:t>
            </a:r>
            <a:r>
              <a:rPr sz="2500" b="0" spc="40" dirty="0">
                <a:solidFill>
                  <a:srgbClr val="000000"/>
                </a:solidFill>
                <a:latin typeface="Trebuchet MS"/>
                <a:cs typeface="Trebuchet MS"/>
              </a:rPr>
              <a:t>ö</a:t>
            </a:r>
            <a:r>
              <a:rPr sz="2500" b="0" spc="-135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2500" b="0" spc="15" dirty="0">
                <a:solidFill>
                  <a:srgbClr val="000000"/>
                </a:solidFill>
                <a:latin typeface="Trebuchet MS"/>
                <a:cs typeface="Trebuchet MS"/>
              </a:rPr>
              <a:t>un</a:t>
            </a:r>
            <a:r>
              <a:rPr sz="2500" b="0" spc="130" dirty="0">
                <a:solidFill>
                  <a:srgbClr val="000000"/>
                </a:solidFill>
                <a:latin typeface="Trebuchet MS"/>
                <a:cs typeface="Trebuchet MS"/>
              </a:rPr>
              <a:t>g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en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0823" y="3674093"/>
            <a:ext cx="2921636" cy="19442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363153" y="1248665"/>
            <a:ext cx="6611620" cy="435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9280">
              <a:spcBef>
                <a:spcPts val="100"/>
              </a:spcBef>
              <a:defRPr/>
            </a:pPr>
            <a:r>
              <a:rPr sz="1900" b="1" spc="-114" dirty="0">
                <a:solidFill>
                  <a:prstClr val="black"/>
                </a:solidFill>
                <a:latin typeface="Gill Sans MT"/>
                <a:cs typeface="Gill Sans MT"/>
              </a:rPr>
              <a:t>Es</a:t>
            </a:r>
            <a:r>
              <a:rPr sz="1900" b="1" spc="-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900" b="1" spc="-40" dirty="0">
                <a:solidFill>
                  <a:prstClr val="black"/>
                </a:solidFill>
                <a:latin typeface="Gill Sans MT"/>
                <a:cs typeface="Gill Sans MT"/>
              </a:rPr>
              <a:t>gibt</a:t>
            </a:r>
            <a:r>
              <a:rPr sz="1900" b="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900" b="1" spc="-75" dirty="0">
                <a:solidFill>
                  <a:prstClr val="black"/>
                </a:solidFill>
                <a:latin typeface="Gill Sans MT"/>
                <a:cs typeface="Gill Sans MT"/>
              </a:rPr>
              <a:t>verschiedene</a:t>
            </a:r>
            <a:r>
              <a:rPr sz="19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900" b="1" spc="-70" dirty="0">
                <a:solidFill>
                  <a:prstClr val="black"/>
                </a:solidFill>
                <a:latin typeface="Gill Sans MT"/>
                <a:cs typeface="Gill Sans MT"/>
              </a:rPr>
              <a:t>Angststörungen</a:t>
            </a:r>
            <a:endParaRPr sz="19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40"/>
              </a:spcBef>
              <a:defRPr/>
            </a:pPr>
            <a:endParaRPr sz="23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spcBef>
                <a:spcPts val="5"/>
              </a:spcBef>
              <a:buFont typeface="Trebuchet MS"/>
              <a:buChar char="-"/>
              <a:tabLst>
                <a:tab pos="354965" algn="l"/>
                <a:tab pos="355600" algn="l"/>
              </a:tabLst>
              <a:defRPr/>
            </a:pPr>
            <a:r>
              <a:rPr sz="1900" b="1" spc="-70" dirty="0">
                <a:solidFill>
                  <a:prstClr val="black"/>
                </a:solidFill>
                <a:latin typeface="Gill Sans MT"/>
                <a:cs typeface="Gill Sans MT"/>
              </a:rPr>
              <a:t>Phobien</a:t>
            </a:r>
            <a:endParaRPr sz="1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469265">
              <a:spcBef>
                <a:spcPts val="220"/>
              </a:spcBef>
              <a:defRPr/>
            </a:pPr>
            <a:r>
              <a:rPr sz="1700" spc="20" dirty="0">
                <a:solidFill>
                  <a:prstClr val="black"/>
                </a:solidFill>
                <a:latin typeface="Trebuchet MS"/>
                <a:cs typeface="Trebuchet MS"/>
              </a:rPr>
              <a:t>Angst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vor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konkreten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prstClr val="black"/>
                </a:solidFill>
                <a:latin typeface="Trebuchet MS"/>
                <a:cs typeface="Trebuchet MS"/>
              </a:rPr>
              <a:t>Dingen,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prstClr val="black"/>
                </a:solidFill>
                <a:latin typeface="Trebuchet MS"/>
                <a:cs typeface="Trebuchet MS"/>
              </a:rPr>
              <a:t>z.B.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Spinnen,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5" dirty="0">
                <a:solidFill>
                  <a:prstClr val="black"/>
                </a:solidFill>
                <a:latin typeface="Trebuchet MS"/>
                <a:cs typeface="Trebuchet MS"/>
              </a:rPr>
              <a:t>Menschenmengen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10" dirty="0">
                <a:solidFill>
                  <a:prstClr val="black"/>
                </a:solidFill>
                <a:latin typeface="Trebuchet MS"/>
                <a:cs typeface="Trebuchet MS"/>
              </a:rPr>
              <a:t>etc.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60"/>
              </a:spcBef>
              <a:buFont typeface="Trebuchet MS"/>
              <a:buChar char="-"/>
              <a:tabLst>
                <a:tab pos="354965" algn="l"/>
                <a:tab pos="355600" algn="l"/>
              </a:tabLst>
              <a:defRPr/>
            </a:pPr>
            <a:r>
              <a:rPr sz="1900" b="1" spc="-85" dirty="0">
                <a:solidFill>
                  <a:prstClr val="black"/>
                </a:solidFill>
                <a:latin typeface="Gill Sans MT"/>
                <a:cs typeface="Gill Sans MT"/>
              </a:rPr>
              <a:t>Soziale</a:t>
            </a:r>
            <a:r>
              <a:rPr sz="1900" b="1" spc="-3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900" b="1" spc="-70" dirty="0">
                <a:solidFill>
                  <a:prstClr val="black"/>
                </a:solidFill>
                <a:latin typeface="Gill Sans MT"/>
                <a:cs typeface="Gill Sans MT"/>
              </a:rPr>
              <a:t>Phobien</a:t>
            </a:r>
            <a:endParaRPr sz="1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469265">
              <a:spcBef>
                <a:spcPts val="225"/>
              </a:spcBef>
              <a:defRPr/>
            </a:pPr>
            <a:r>
              <a:rPr sz="1700" spc="20" dirty="0">
                <a:solidFill>
                  <a:prstClr val="black"/>
                </a:solidFill>
                <a:latin typeface="Trebuchet MS"/>
                <a:cs typeface="Trebuchet MS"/>
              </a:rPr>
              <a:t>Angst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vor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negativer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Beurteilung 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durch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andere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54"/>
              </a:spcBef>
              <a:buFont typeface="Trebuchet MS"/>
              <a:buChar char="-"/>
              <a:tabLst>
                <a:tab pos="354965" algn="l"/>
                <a:tab pos="355600" algn="l"/>
              </a:tabLst>
              <a:defRPr/>
            </a:pPr>
            <a:r>
              <a:rPr sz="1900" b="1" spc="-75" dirty="0">
                <a:solidFill>
                  <a:prstClr val="black"/>
                </a:solidFill>
                <a:latin typeface="Gill Sans MT"/>
                <a:cs typeface="Gill Sans MT"/>
              </a:rPr>
              <a:t>Panikstörung</a:t>
            </a:r>
            <a:endParaRPr sz="1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469265">
              <a:spcBef>
                <a:spcPts val="225"/>
              </a:spcBef>
              <a:defRPr/>
            </a:pP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Plötzliche,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vorübergehende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Angstattacken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60"/>
              </a:spcBef>
              <a:buFont typeface="Trebuchet MS"/>
              <a:buChar char="-"/>
              <a:tabLst>
                <a:tab pos="354965" algn="l"/>
                <a:tab pos="355600" algn="l"/>
              </a:tabLst>
              <a:defRPr/>
            </a:pPr>
            <a:r>
              <a:rPr sz="1900" b="1" spc="-90" dirty="0">
                <a:solidFill>
                  <a:prstClr val="black"/>
                </a:solidFill>
                <a:latin typeface="Gill Sans MT"/>
                <a:cs typeface="Gill Sans MT"/>
              </a:rPr>
              <a:t>Generalisierte</a:t>
            </a:r>
            <a:r>
              <a:rPr sz="19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900" b="1" spc="-70" dirty="0">
                <a:solidFill>
                  <a:prstClr val="black"/>
                </a:solidFill>
                <a:latin typeface="Gill Sans MT"/>
                <a:cs typeface="Gill Sans MT"/>
              </a:rPr>
              <a:t>Angststörung</a:t>
            </a:r>
            <a:endParaRPr sz="1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469265">
              <a:spcBef>
                <a:spcPts val="225"/>
              </a:spcBef>
              <a:defRPr/>
            </a:pP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Diverse,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anhaltende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prstClr val="black"/>
                </a:solidFill>
                <a:latin typeface="Trebuchet MS"/>
                <a:cs typeface="Trebuchet MS"/>
              </a:rPr>
              <a:t>Sorgen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40"/>
              </a:spcBef>
              <a:defRPr/>
            </a:pPr>
            <a:endParaRPr sz="21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287655" marR="2085339" indent="-287655">
              <a:lnSpc>
                <a:spcPct val="109500"/>
              </a:lnSpc>
              <a:buFont typeface="Cambria Math"/>
              <a:buChar char="⇨"/>
              <a:tabLst>
                <a:tab pos="287655" algn="l"/>
              </a:tabLst>
              <a:defRPr/>
            </a:pP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Reaktion 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des 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vegetativen </a:t>
            </a:r>
            <a:r>
              <a:rPr sz="1900" spc="-30" dirty="0">
                <a:solidFill>
                  <a:prstClr val="black"/>
                </a:solidFill>
                <a:latin typeface="Trebuchet MS"/>
                <a:cs typeface="Trebuchet MS"/>
              </a:rPr>
              <a:t>Nervensystems </a:t>
            </a:r>
            <a:r>
              <a:rPr sz="1900" spc="-5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prstClr val="black"/>
                </a:solidFill>
                <a:latin typeface="Trebuchet MS"/>
                <a:cs typeface="Trebuchet MS"/>
              </a:rPr>
              <a:t>Ausgeprägte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5" dirty="0">
                <a:solidFill>
                  <a:prstClr val="black"/>
                </a:solidFill>
                <a:latin typeface="Trebuchet MS"/>
                <a:cs typeface="Trebuchet MS"/>
              </a:rPr>
              <a:t>körperliche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15" dirty="0">
                <a:solidFill>
                  <a:prstClr val="black"/>
                </a:solidFill>
                <a:latin typeface="Trebuchet MS"/>
                <a:cs typeface="Trebuchet MS"/>
              </a:rPr>
              <a:t>Symptome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287020" indent="-274955">
              <a:spcBef>
                <a:spcPts val="215"/>
              </a:spcBef>
              <a:buFont typeface="Cambria Math"/>
              <a:buChar char="⇨"/>
              <a:tabLst>
                <a:tab pos="287655" algn="l"/>
              </a:tabLst>
              <a:defRPr/>
            </a:pP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Vermeidungsverhalten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29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12132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657031"/>
            <a:ext cx="9144000" cy="3060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217805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50" dirty="0">
                <a:solidFill>
                  <a:srgbClr val="000000"/>
                </a:solidFill>
                <a:latin typeface="Trebuchet MS"/>
                <a:cs typeface="Trebuchet MS"/>
              </a:rPr>
              <a:t>Das</a:t>
            </a:r>
            <a:r>
              <a:rPr sz="2500" b="0" spc="-8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iks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in</a:t>
            </a:r>
            <a:r>
              <a:rPr sz="2500" b="0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Kürze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0" y="3284984"/>
            <a:ext cx="2951480" cy="3132455"/>
          </a:xfrm>
          <a:custGeom>
            <a:avLst/>
            <a:gdLst/>
            <a:ahLst/>
            <a:cxnLst/>
            <a:rect l="l" t="t" r="r" b="b"/>
            <a:pathLst>
              <a:path w="2951480" h="3132454">
                <a:moveTo>
                  <a:pt x="1385472" y="0"/>
                </a:moveTo>
                <a:lnTo>
                  <a:pt x="1337595" y="717"/>
                </a:lnTo>
                <a:lnTo>
                  <a:pt x="1290075" y="2857"/>
                </a:lnTo>
                <a:lnTo>
                  <a:pt x="1242934" y="6399"/>
                </a:lnTo>
                <a:lnTo>
                  <a:pt x="1196191" y="11322"/>
                </a:lnTo>
                <a:lnTo>
                  <a:pt x="1149866" y="17606"/>
                </a:lnTo>
                <a:lnTo>
                  <a:pt x="1103981" y="25230"/>
                </a:lnTo>
                <a:lnTo>
                  <a:pt x="1058556" y="34174"/>
                </a:lnTo>
                <a:lnTo>
                  <a:pt x="1013611" y="44417"/>
                </a:lnTo>
                <a:lnTo>
                  <a:pt x="969167" y="55939"/>
                </a:lnTo>
                <a:lnTo>
                  <a:pt x="925244" y="68719"/>
                </a:lnTo>
                <a:lnTo>
                  <a:pt x="881863" y="82737"/>
                </a:lnTo>
                <a:lnTo>
                  <a:pt x="839043" y="97972"/>
                </a:lnTo>
                <a:lnTo>
                  <a:pt x="796807" y="114405"/>
                </a:lnTo>
                <a:lnTo>
                  <a:pt x="755174" y="132014"/>
                </a:lnTo>
                <a:lnTo>
                  <a:pt x="714164" y="150779"/>
                </a:lnTo>
                <a:lnTo>
                  <a:pt x="673798" y="170679"/>
                </a:lnTo>
                <a:lnTo>
                  <a:pt x="634097" y="191695"/>
                </a:lnTo>
                <a:lnTo>
                  <a:pt x="595081" y="213805"/>
                </a:lnTo>
                <a:lnTo>
                  <a:pt x="556771" y="236989"/>
                </a:lnTo>
                <a:lnTo>
                  <a:pt x="519186" y="261226"/>
                </a:lnTo>
                <a:lnTo>
                  <a:pt x="482348" y="286497"/>
                </a:lnTo>
                <a:lnTo>
                  <a:pt x="446277" y="312780"/>
                </a:lnTo>
                <a:lnTo>
                  <a:pt x="410993" y="340056"/>
                </a:lnTo>
                <a:lnTo>
                  <a:pt x="376518" y="368303"/>
                </a:lnTo>
                <a:lnTo>
                  <a:pt x="342870" y="397502"/>
                </a:lnTo>
                <a:lnTo>
                  <a:pt x="310072" y="427631"/>
                </a:lnTo>
                <a:lnTo>
                  <a:pt x="278142" y="458670"/>
                </a:lnTo>
                <a:lnTo>
                  <a:pt x="247103" y="490600"/>
                </a:lnTo>
                <a:lnTo>
                  <a:pt x="216974" y="523398"/>
                </a:lnTo>
                <a:lnTo>
                  <a:pt x="187775" y="557046"/>
                </a:lnTo>
                <a:lnTo>
                  <a:pt x="159528" y="591522"/>
                </a:lnTo>
                <a:lnTo>
                  <a:pt x="132252" y="626805"/>
                </a:lnTo>
                <a:lnTo>
                  <a:pt x="105969" y="662876"/>
                </a:lnTo>
                <a:lnTo>
                  <a:pt x="80698" y="699715"/>
                </a:lnTo>
                <a:lnTo>
                  <a:pt x="56460" y="737299"/>
                </a:lnTo>
                <a:lnTo>
                  <a:pt x="33276" y="775610"/>
                </a:lnTo>
                <a:lnTo>
                  <a:pt x="11166" y="814626"/>
                </a:lnTo>
                <a:lnTo>
                  <a:pt x="0" y="835722"/>
                </a:lnTo>
                <a:lnTo>
                  <a:pt x="0" y="2296278"/>
                </a:lnTo>
                <a:lnTo>
                  <a:pt x="33276" y="2356390"/>
                </a:lnTo>
                <a:lnTo>
                  <a:pt x="56460" y="2394701"/>
                </a:lnTo>
                <a:lnTo>
                  <a:pt x="80698" y="2432285"/>
                </a:lnTo>
                <a:lnTo>
                  <a:pt x="105969" y="2469123"/>
                </a:lnTo>
                <a:lnTo>
                  <a:pt x="132252" y="2505194"/>
                </a:lnTo>
                <a:lnTo>
                  <a:pt x="159528" y="2540478"/>
                </a:lnTo>
                <a:lnTo>
                  <a:pt x="187775" y="2574954"/>
                </a:lnTo>
                <a:lnTo>
                  <a:pt x="216974" y="2608601"/>
                </a:lnTo>
                <a:lnTo>
                  <a:pt x="247103" y="2641400"/>
                </a:lnTo>
                <a:lnTo>
                  <a:pt x="278142" y="2673329"/>
                </a:lnTo>
                <a:lnTo>
                  <a:pt x="310072" y="2704369"/>
                </a:lnTo>
                <a:lnTo>
                  <a:pt x="342870" y="2734498"/>
                </a:lnTo>
                <a:lnTo>
                  <a:pt x="376518" y="2763696"/>
                </a:lnTo>
                <a:lnTo>
                  <a:pt x="410993" y="2791944"/>
                </a:lnTo>
                <a:lnTo>
                  <a:pt x="446277" y="2819219"/>
                </a:lnTo>
                <a:lnTo>
                  <a:pt x="482348" y="2845503"/>
                </a:lnTo>
                <a:lnTo>
                  <a:pt x="519186" y="2870773"/>
                </a:lnTo>
                <a:lnTo>
                  <a:pt x="556771" y="2895011"/>
                </a:lnTo>
                <a:lnTo>
                  <a:pt x="595081" y="2918195"/>
                </a:lnTo>
                <a:lnTo>
                  <a:pt x="634097" y="2940305"/>
                </a:lnTo>
                <a:lnTo>
                  <a:pt x="673798" y="2961320"/>
                </a:lnTo>
                <a:lnTo>
                  <a:pt x="714164" y="2981221"/>
                </a:lnTo>
                <a:lnTo>
                  <a:pt x="755174" y="2999986"/>
                </a:lnTo>
                <a:lnTo>
                  <a:pt x="796807" y="3017595"/>
                </a:lnTo>
                <a:lnTo>
                  <a:pt x="839043" y="3034027"/>
                </a:lnTo>
                <a:lnTo>
                  <a:pt x="881863" y="3049263"/>
                </a:lnTo>
                <a:lnTo>
                  <a:pt x="925244" y="3063281"/>
                </a:lnTo>
                <a:lnTo>
                  <a:pt x="969167" y="3076061"/>
                </a:lnTo>
                <a:lnTo>
                  <a:pt x="1013611" y="3087583"/>
                </a:lnTo>
                <a:lnTo>
                  <a:pt x="1058556" y="3097826"/>
                </a:lnTo>
                <a:lnTo>
                  <a:pt x="1103981" y="3106770"/>
                </a:lnTo>
                <a:lnTo>
                  <a:pt x="1149866" y="3114394"/>
                </a:lnTo>
                <a:lnTo>
                  <a:pt x="1196191" y="3120677"/>
                </a:lnTo>
                <a:lnTo>
                  <a:pt x="1242934" y="3125600"/>
                </a:lnTo>
                <a:lnTo>
                  <a:pt x="1290075" y="3129142"/>
                </a:lnTo>
                <a:lnTo>
                  <a:pt x="1337595" y="3131282"/>
                </a:lnTo>
                <a:lnTo>
                  <a:pt x="1385472" y="3132000"/>
                </a:lnTo>
                <a:lnTo>
                  <a:pt x="1433349" y="3131282"/>
                </a:lnTo>
                <a:lnTo>
                  <a:pt x="1480868" y="3129142"/>
                </a:lnTo>
                <a:lnTo>
                  <a:pt x="1528010" y="3125600"/>
                </a:lnTo>
                <a:lnTo>
                  <a:pt x="1574753" y="3120677"/>
                </a:lnTo>
                <a:lnTo>
                  <a:pt x="1621077" y="3114394"/>
                </a:lnTo>
                <a:lnTo>
                  <a:pt x="1666962" y="3106770"/>
                </a:lnTo>
                <a:lnTo>
                  <a:pt x="1712387" y="3097826"/>
                </a:lnTo>
                <a:lnTo>
                  <a:pt x="1757332" y="3087583"/>
                </a:lnTo>
                <a:lnTo>
                  <a:pt x="1801776" y="3076061"/>
                </a:lnTo>
                <a:lnTo>
                  <a:pt x="1845699" y="3063281"/>
                </a:lnTo>
                <a:lnTo>
                  <a:pt x="1889081" y="3049263"/>
                </a:lnTo>
                <a:lnTo>
                  <a:pt x="1931900" y="3034027"/>
                </a:lnTo>
                <a:lnTo>
                  <a:pt x="1974136" y="3017595"/>
                </a:lnTo>
                <a:lnTo>
                  <a:pt x="2015769" y="2999986"/>
                </a:lnTo>
                <a:lnTo>
                  <a:pt x="2056779" y="2981221"/>
                </a:lnTo>
                <a:lnTo>
                  <a:pt x="2097145" y="2961320"/>
                </a:lnTo>
                <a:lnTo>
                  <a:pt x="2136846" y="2940305"/>
                </a:lnTo>
                <a:lnTo>
                  <a:pt x="2175862" y="2918195"/>
                </a:lnTo>
                <a:lnTo>
                  <a:pt x="2214172" y="2895011"/>
                </a:lnTo>
                <a:lnTo>
                  <a:pt x="2251757" y="2870773"/>
                </a:lnTo>
                <a:lnTo>
                  <a:pt x="2288595" y="2845503"/>
                </a:lnTo>
                <a:lnTo>
                  <a:pt x="2324666" y="2819219"/>
                </a:lnTo>
                <a:lnTo>
                  <a:pt x="2359950" y="2791944"/>
                </a:lnTo>
                <a:lnTo>
                  <a:pt x="2394426" y="2763696"/>
                </a:lnTo>
                <a:lnTo>
                  <a:pt x="2428073" y="2734498"/>
                </a:lnTo>
                <a:lnTo>
                  <a:pt x="2460872" y="2704369"/>
                </a:lnTo>
                <a:lnTo>
                  <a:pt x="2492801" y="2673329"/>
                </a:lnTo>
                <a:lnTo>
                  <a:pt x="2523840" y="2641400"/>
                </a:lnTo>
                <a:lnTo>
                  <a:pt x="2553970" y="2608601"/>
                </a:lnTo>
                <a:lnTo>
                  <a:pt x="2583168" y="2574954"/>
                </a:lnTo>
                <a:lnTo>
                  <a:pt x="2611415" y="2540478"/>
                </a:lnTo>
                <a:lnTo>
                  <a:pt x="2638691" y="2505194"/>
                </a:lnTo>
                <a:lnTo>
                  <a:pt x="2664974" y="2469123"/>
                </a:lnTo>
                <a:lnTo>
                  <a:pt x="2690245" y="2432285"/>
                </a:lnTo>
                <a:lnTo>
                  <a:pt x="2714483" y="2394701"/>
                </a:lnTo>
                <a:lnTo>
                  <a:pt x="2737667" y="2356390"/>
                </a:lnTo>
                <a:lnTo>
                  <a:pt x="2759777" y="2317374"/>
                </a:lnTo>
                <a:lnTo>
                  <a:pt x="2780792" y="2277673"/>
                </a:lnTo>
                <a:lnTo>
                  <a:pt x="2800693" y="2237307"/>
                </a:lnTo>
                <a:lnTo>
                  <a:pt x="2819458" y="2196298"/>
                </a:lnTo>
                <a:lnTo>
                  <a:pt x="2837066" y="2154664"/>
                </a:lnTo>
                <a:lnTo>
                  <a:pt x="2853499" y="2112428"/>
                </a:lnTo>
                <a:lnTo>
                  <a:pt x="2868734" y="2069609"/>
                </a:lnTo>
                <a:lnTo>
                  <a:pt x="2882753" y="2026228"/>
                </a:lnTo>
                <a:lnTo>
                  <a:pt x="2895533" y="1982305"/>
                </a:lnTo>
                <a:lnTo>
                  <a:pt x="2907055" y="1937860"/>
                </a:lnTo>
                <a:lnTo>
                  <a:pt x="2917298" y="1892915"/>
                </a:lnTo>
                <a:lnTo>
                  <a:pt x="2926242" y="1847490"/>
                </a:lnTo>
                <a:lnTo>
                  <a:pt x="2933865" y="1801605"/>
                </a:lnTo>
                <a:lnTo>
                  <a:pt x="2940149" y="1755281"/>
                </a:lnTo>
                <a:lnTo>
                  <a:pt x="2945072" y="1708538"/>
                </a:lnTo>
                <a:lnTo>
                  <a:pt x="2948614" y="1661396"/>
                </a:lnTo>
                <a:lnTo>
                  <a:pt x="2950754" y="1613877"/>
                </a:lnTo>
                <a:lnTo>
                  <a:pt x="2951472" y="1566000"/>
                </a:lnTo>
                <a:lnTo>
                  <a:pt x="2950754" y="1518123"/>
                </a:lnTo>
                <a:lnTo>
                  <a:pt x="2948614" y="1470603"/>
                </a:lnTo>
                <a:lnTo>
                  <a:pt x="2945072" y="1423462"/>
                </a:lnTo>
                <a:lnTo>
                  <a:pt x="2940149" y="1376719"/>
                </a:lnTo>
                <a:lnTo>
                  <a:pt x="2933865" y="1330394"/>
                </a:lnTo>
                <a:lnTo>
                  <a:pt x="2926242" y="1284509"/>
                </a:lnTo>
                <a:lnTo>
                  <a:pt x="2917298" y="1239084"/>
                </a:lnTo>
                <a:lnTo>
                  <a:pt x="2907055" y="1194139"/>
                </a:lnTo>
                <a:lnTo>
                  <a:pt x="2895533" y="1149695"/>
                </a:lnTo>
                <a:lnTo>
                  <a:pt x="2882753" y="1105772"/>
                </a:lnTo>
                <a:lnTo>
                  <a:pt x="2868734" y="1062391"/>
                </a:lnTo>
                <a:lnTo>
                  <a:pt x="2853499" y="1019572"/>
                </a:lnTo>
                <a:lnTo>
                  <a:pt x="2837066" y="977335"/>
                </a:lnTo>
                <a:lnTo>
                  <a:pt x="2819458" y="935702"/>
                </a:lnTo>
                <a:lnTo>
                  <a:pt x="2800693" y="894692"/>
                </a:lnTo>
                <a:lnTo>
                  <a:pt x="2780792" y="854327"/>
                </a:lnTo>
                <a:lnTo>
                  <a:pt x="2759777" y="814626"/>
                </a:lnTo>
                <a:lnTo>
                  <a:pt x="2737667" y="775610"/>
                </a:lnTo>
                <a:lnTo>
                  <a:pt x="2714483" y="737299"/>
                </a:lnTo>
                <a:lnTo>
                  <a:pt x="2690245" y="699715"/>
                </a:lnTo>
                <a:lnTo>
                  <a:pt x="2664974" y="662876"/>
                </a:lnTo>
                <a:lnTo>
                  <a:pt x="2638691" y="626805"/>
                </a:lnTo>
                <a:lnTo>
                  <a:pt x="2611415" y="591522"/>
                </a:lnTo>
                <a:lnTo>
                  <a:pt x="2583168" y="557046"/>
                </a:lnTo>
                <a:lnTo>
                  <a:pt x="2553970" y="523398"/>
                </a:lnTo>
                <a:lnTo>
                  <a:pt x="2523840" y="490600"/>
                </a:lnTo>
                <a:lnTo>
                  <a:pt x="2492801" y="458670"/>
                </a:lnTo>
                <a:lnTo>
                  <a:pt x="2460872" y="427631"/>
                </a:lnTo>
                <a:lnTo>
                  <a:pt x="2428073" y="397502"/>
                </a:lnTo>
                <a:lnTo>
                  <a:pt x="2394426" y="368303"/>
                </a:lnTo>
                <a:lnTo>
                  <a:pt x="2359950" y="340056"/>
                </a:lnTo>
                <a:lnTo>
                  <a:pt x="2324666" y="312780"/>
                </a:lnTo>
                <a:lnTo>
                  <a:pt x="2288595" y="286497"/>
                </a:lnTo>
                <a:lnTo>
                  <a:pt x="2251757" y="261226"/>
                </a:lnTo>
                <a:lnTo>
                  <a:pt x="2214172" y="236989"/>
                </a:lnTo>
                <a:lnTo>
                  <a:pt x="2175862" y="213805"/>
                </a:lnTo>
                <a:lnTo>
                  <a:pt x="2136846" y="191695"/>
                </a:lnTo>
                <a:lnTo>
                  <a:pt x="2097145" y="170679"/>
                </a:lnTo>
                <a:lnTo>
                  <a:pt x="2056779" y="150779"/>
                </a:lnTo>
                <a:lnTo>
                  <a:pt x="2015769" y="132014"/>
                </a:lnTo>
                <a:lnTo>
                  <a:pt x="1974136" y="114405"/>
                </a:lnTo>
                <a:lnTo>
                  <a:pt x="1931900" y="97972"/>
                </a:lnTo>
                <a:lnTo>
                  <a:pt x="1889081" y="82737"/>
                </a:lnTo>
                <a:lnTo>
                  <a:pt x="1845699" y="68719"/>
                </a:lnTo>
                <a:lnTo>
                  <a:pt x="1801776" y="55939"/>
                </a:lnTo>
                <a:lnTo>
                  <a:pt x="1757332" y="44417"/>
                </a:lnTo>
                <a:lnTo>
                  <a:pt x="1712387" y="34174"/>
                </a:lnTo>
                <a:lnTo>
                  <a:pt x="1666962" y="25230"/>
                </a:lnTo>
                <a:lnTo>
                  <a:pt x="1621077" y="17606"/>
                </a:lnTo>
                <a:lnTo>
                  <a:pt x="1574753" y="11322"/>
                </a:lnTo>
                <a:lnTo>
                  <a:pt x="1528010" y="6399"/>
                </a:lnTo>
                <a:lnTo>
                  <a:pt x="1480868" y="2857"/>
                </a:lnTo>
                <a:lnTo>
                  <a:pt x="1433349" y="717"/>
                </a:lnTo>
                <a:lnTo>
                  <a:pt x="1385472" y="0"/>
                </a:lnTo>
                <a:close/>
              </a:path>
            </a:pathLst>
          </a:custGeom>
          <a:solidFill>
            <a:srgbClr val="D9D9D9">
              <a:alpha val="50199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1090" y="4140200"/>
            <a:ext cx="20370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spcBef>
                <a:spcPts val="100"/>
              </a:spcBef>
              <a:defRPr/>
            </a:pPr>
            <a:r>
              <a:rPr sz="1500" spc="5" dirty="0">
                <a:solidFill>
                  <a:prstClr val="black"/>
                </a:solidFill>
                <a:latin typeface="Trebuchet MS"/>
                <a:cs typeface="Trebuchet MS"/>
              </a:rPr>
              <a:t>Unabhängige </a:t>
            </a:r>
            <a:r>
              <a:rPr sz="1500" b="1" spc="-50" dirty="0">
                <a:solidFill>
                  <a:prstClr val="black"/>
                </a:solidFill>
                <a:latin typeface="Gill Sans MT"/>
                <a:cs typeface="Gill Sans MT"/>
              </a:rPr>
              <a:t>Stiftung 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125" dirty="0">
                <a:solidFill>
                  <a:prstClr val="black"/>
                </a:solidFill>
                <a:latin typeface="Gill Sans MT"/>
                <a:cs typeface="Gill Sans MT"/>
              </a:rPr>
              <a:t>z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u</a:t>
            </a:r>
            <a:r>
              <a:rPr sz="1500" b="1" spc="-17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1500" b="1" spc="-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110" dirty="0">
                <a:solidFill>
                  <a:prstClr val="black"/>
                </a:solidFill>
                <a:latin typeface="Gill Sans MT"/>
                <a:cs typeface="Gill Sans MT"/>
              </a:rPr>
              <a:t>Fö</a:t>
            </a:r>
            <a:r>
              <a:rPr sz="1500" b="1" spc="-17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1500" b="1" spc="-130" dirty="0">
                <a:solidFill>
                  <a:prstClr val="black"/>
                </a:solidFill>
                <a:latin typeface="Gill Sans MT"/>
                <a:cs typeface="Gill Sans MT"/>
              </a:rPr>
              <a:t>er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un</a:t>
            </a:r>
            <a:r>
              <a:rPr sz="1500" b="1" spc="20" dirty="0">
                <a:solidFill>
                  <a:prstClr val="black"/>
                </a:solidFill>
                <a:latin typeface="Gill Sans MT"/>
                <a:cs typeface="Gill Sans MT"/>
              </a:rPr>
              <a:t>g</a:t>
            </a:r>
            <a:r>
              <a:rPr sz="1500" b="1" spc="-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1500" b="1" spc="-100" dirty="0">
                <a:solidFill>
                  <a:prstClr val="black"/>
                </a:solidFill>
                <a:latin typeface="Gill Sans MT"/>
                <a:cs typeface="Gill Sans MT"/>
              </a:rPr>
              <a:t>er  </a:t>
            </a:r>
            <a:r>
              <a:rPr sz="1500" b="1" spc="-40" dirty="0">
                <a:solidFill>
                  <a:prstClr val="black"/>
                </a:solidFill>
                <a:latin typeface="Gill Sans MT"/>
                <a:cs typeface="Gill Sans MT"/>
              </a:rPr>
              <a:t>psychischen </a:t>
            </a:r>
            <a:r>
              <a:rPr sz="1500" b="1" spc="-55" dirty="0">
                <a:solidFill>
                  <a:prstClr val="black"/>
                </a:solidFill>
                <a:latin typeface="Gill Sans MT"/>
                <a:cs typeface="Gill Sans MT"/>
              </a:rPr>
              <a:t>Gesundheit </a:t>
            </a:r>
            <a:r>
              <a:rPr sz="1500" b="1" spc="-40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40" dirty="0">
                <a:solidFill>
                  <a:prstClr val="black"/>
                </a:solidFill>
                <a:latin typeface="Gill Sans MT"/>
                <a:cs typeface="Gill Sans MT"/>
              </a:rPr>
              <a:t>von</a:t>
            </a:r>
            <a:r>
              <a:rPr sz="15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80" dirty="0">
                <a:solidFill>
                  <a:prstClr val="black"/>
                </a:solidFill>
                <a:latin typeface="Gill Sans MT"/>
                <a:cs typeface="Gill Sans MT"/>
              </a:rPr>
              <a:t>Kindern</a:t>
            </a:r>
            <a:r>
              <a:rPr sz="15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und </a:t>
            </a:r>
            <a:r>
              <a:rPr sz="1500" b="1" spc="-4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b="1" spc="-30" dirty="0">
                <a:solidFill>
                  <a:prstClr val="black"/>
                </a:solidFill>
                <a:latin typeface="Gill Sans MT"/>
                <a:cs typeface="Gill Sans MT"/>
              </a:rPr>
              <a:t>Jugendlichen</a:t>
            </a:r>
            <a:r>
              <a:rPr sz="15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500" spc="-45" dirty="0">
                <a:solidFill>
                  <a:prstClr val="black"/>
                </a:solidFill>
                <a:latin typeface="Trebuchet MS"/>
                <a:cs typeface="Trebuchet MS"/>
              </a:rPr>
              <a:t>in </a:t>
            </a:r>
            <a:r>
              <a:rPr sz="15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prstClr val="black"/>
                </a:solidFill>
                <a:latin typeface="Trebuchet MS"/>
                <a:cs typeface="Trebuchet MS"/>
              </a:rPr>
              <a:t>Winterthur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08312" y="4005064"/>
            <a:ext cx="2196465" cy="2196465"/>
          </a:xfrm>
          <a:custGeom>
            <a:avLst/>
            <a:gdLst/>
            <a:ahLst/>
            <a:cxnLst/>
            <a:rect l="l" t="t" r="r" b="b"/>
            <a:pathLst>
              <a:path w="2196465" h="2196465">
                <a:moveTo>
                  <a:pt x="1098000" y="0"/>
                </a:moveTo>
                <a:lnTo>
                  <a:pt x="1050371" y="1014"/>
                </a:lnTo>
                <a:lnTo>
                  <a:pt x="1003260" y="4030"/>
                </a:lnTo>
                <a:lnTo>
                  <a:pt x="956709" y="9006"/>
                </a:lnTo>
                <a:lnTo>
                  <a:pt x="910758" y="15901"/>
                </a:lnTo>
                <a:lnTo>
                  <a:pt x="865450" y="24674"/>
                </a:lnTo>
                <a:lnTo>
                  <a:pt x="820824" y="35284"/>
                </a:lnTo>
                <a:lnTo>
                  <a:pt x="776923" y="47689"/>
                </a:lnTo>
                <a:lnTo>
                  <a:pt x="733787" y="61848"/>
                </a:lnTo>
                <a:lnTo>
                  <a:pt x="691458" y="77720"/>
                </a:lnTo>
                <a:lnTo>
                  <a:pt x="649976" y="95264"/>
                </a:lnTo>
                <a:lnTo>
                  <a:pt x="609384" y="114439"/>
                </a:lnTo>
                <a:lnTo>
                  <a:pt x="569722" y="135203"/>
                </a:lnTo>
                <a:lnTo>
                  <a:pt x="531032" y="157516"/>
                </a:lnTo>
                <a:lnTo>
                  <a:pt x="493354" y="181335"/>
                </a:lnTo>
                <a:lnTo>
                  <a:pt x="456730" y="206621"/>
                </a:lnTo>
                <a:lnTo>
                  <a:pt x="421201" y="233331"/>
                </a:lnTo>
                <a:lnTo>
                  <a:pt x="386808" y="261424"/>
                </a:lnTo>
                <a:lnTo>
                  <a:pt x="353593" y="290860"/>
                </a:lnTo>
                <a:lnTo>
                  <a:pt x="321596" y="321596"/>
                </a:lnTo>
                <a:lnTo>
                  <a:pt x="290860" y="353593"/>
                </a:lnTo>
                <a:lnTo>
                  <a:pt x="261424" y="386808"/>
                </a:lnTo>
                <a:lnTo>
                  <a:pt x="233331" y="421201"/>
                </a:lnTo>
                <a:lnTo>
                  <a:pt x="206621" y="456730"/>
                </a:lnTo>
                <a:lnTo>
                  <a:pt x="181335" y="493354"/>
                </a:lnTo>
                <a:lnTo>
                  <a:pt x="157516" y="531032"/>
                </a:lnTo>
                <a:lnTo>
                  <a:pt x="135203" y="569722"/>
                </a:lnTo>
                <a:lnTo>
                  <a:pt x="114439" y="609384"/>
                </a:lnTo>
                <a:lnTo>
                  <a:pt x="95264" y="649976"/>
                </a:lnTo>
                <a:lnTo>
                  <a:pt x="77720" y="691458"/>
                </a:lnTo>
                <a:lnTo>
                  <a:pt x="61848" y="733787"/>
                </a:lnTo>
                <a:lnTo>
                  <a:pt x="47689" y="776923"/>
                </a:lnTo>
                <a:lnTo>
                  <a:pt x="35284" y="820824"/>
                </a:lnTo>
                <a:lnTo>
                  <a:pt x="24674" y="865450"/>
                </a:lnTo>
                <a:lnTo>
                  <a:pt x="15901" y="910758"/>
                </a:lnTo>
                <a:lnTo>
                  <a:pt x="9006" y="956709"/>
                </a:lnTo>
                <a:lnTo>
                  <a:pt x="4030" y="1003260"/>
                </a:lnTo>
                <a:lnTo>
                  <a:pt x="1014" y="1050371"/>
                </a:lnTo>
                <a:lnTo>
                  <a:pt x="0" y="1098000"/>
                </a:lnTo>
                <a:lnTo>
                  <a:pt x="1014" y="1145629"/>
                </a:lnTo>
                <a:lnTo>
                  <a:pt x="4030" y="1192739"/>
                </a:lnTo>
                <a:lnTo>
                  <a:pt x="9006" y="1239291"/>
                </a:lnTo>
                <a:lnTo>
                  <a:pt x="15901" y="1285241"/>
                </a:lnTo>
                <a:lnTo>
                  <a:pt x="24674" y="1330550"/>
                </a:lnTo>
                <a:lnTo>
                  <a:pt x="35284" y="1375175"/>
                </a:lnTo>
                <a:lnTo>
                  <a:pt x="47689" y="1419077"/>
                </a:lnTo>
                <a:lnTo>
                  <a:pt x="61848" y="1462213"/>
                </a:lnTo>
                <a:lnTo>
                  <a:pt x="77720" y="1504542"/>
                </a:lnTo>
                <a:lnTo>
                  <a:pt x="95264" y="1546023"/>
                </a:lnTo>
                <a:lnTo>
                  <a:pt x="114439" y="1586615"/>
                </a:lnTo>
                <a:lnTo>
                  <a:pt x="135203" y="1626277"/>
                </a:lnTo>
                <a:lnTo>
                  <a:pt x="157516" y="1664968"/>
                </a:lnTo>
                <a:lnTo>
                  <a:pt x="181335" y="1702646"/>
                </a:lnTo>
                <a:lnTo>
                  <a:pt x="206621" y="1739270"/>
                </a:lnTo>
                <a:lnTo>
                  <a:pt x="233331" y="1774799"/>
                </a:lnTo>
                <a:lnTo>
                  <a:pt x="261424" y="1809191"/>
                </a:lnTo>
                <a:lnTo>
                  <a:pt x="290860" y="1842407"/>
                </a:lnTo>
                <a:lnTo>
                  <a:pt x="321596" y="1874403"/>
                </a:lnTo>
                <a:lnTo>
                  <a:pt x="353593" y="1905140"/>
                </a:lnTo>
                <a:lnTo>
                  <a:pt x="386808" y="1934576"/>
                </a:lnTo>
                <a:lnTo>
                  <a:pt x="421201" y="1962669"/>
                </a:lnTo>
                <a:lnTo>
                  <a:pt x="456730" y="1989379"/>
                </a:lnTo>
                <a:lnTo>
                  <a:pt x="493354" y="2014664"/>
                </a:lnTo>
                <a:lnTo>
                  <a:pt x="531032" y="2038484"/>
                </a:lnTo>
                <a:lnTo>
                  <a:pt x="569722" y="2060796"/>
                </a:lnTo>
                <a:lnTo>
                  <a:pt x="609384" y="2081561"/>
                </a:lnTo>
                <a:lnTo>
                  <a:pt x="649976" y="2100735"/>
                </a:lnTo>
                <a:lnTo>
                  <a:pt x="691458" y="2118279"/>
                </a:lnTo>
                <a:lnTo>
                  <a:pt x="733787" y="2134152"/>
                </a:lnTo>
                <a:lnTo>
                  <a:pt x="776923" y="2148311"/>
                </a:lnTo>
                <a:lnTo>
                  <a:pt x="820824" y="2160716"/>
                </a:lnTo>
                <a:lnTo>
                  <a:pt x="865450" y="2171326"/>
                </a:lnTo>
                <a:lnTo>
                  <a:pt x="910758" y="2180099"/>
                </a:lnTo>
                <a:lnTo>
                  <a:pt x="956709" y="2186994"/>
                </a:lnTo>
                <a:lnTo>
                  <a:pt x="1003260" y="2191970"/>
                </a:lnTo>
                <a:lnTo>
                  <a:pt x="1050371" y="2194986"/>
                </a:lnTo>
                <a:lnTo>
                  <a:pt x="1098000" y="2196000"/>
                </a:lnTo>
                <a:lnTo>
                  <a:pt x="1145629" y="2194986"/>
                </a:lnTo>
                <a:lnTo>
                  <a:pt x="1192739" y="2191970"/>
                </a:lnTo>
                <a:lnTo>
                  <a:pt x="1239290" y="2186994"/>
                </a:lnTo>
                <a:lnTo>
                  <a:pt x="1285241" y="2180099"/>
                </a:lnTo>
                <a:lnTo>
                  <a:pt x="1330550" y="2171326"/>
                </a:lnTo>
                <a:lnTo>
                  <a:pt x="1375175" y="2160716"/>
                </a:lnTo>
                <a:lnTo>
                  <a:pt x="1419076" y="2148311"/>
                </a:lnTo>
                <a:lnTo>
                  <a:pt x="1462212" y="2134152"/>
                </a:lnTo>
                <a:lnTo>
                  <a:pt x="1504541" y="2118279"/>
                </a:lnTo>
                <a:lnTo>
                  <a:pt x="1546023" y="2100735"/>
                </a:lnTo>
                <a:lnTo>
                  <a:pt x="1586615" y="2081561"/>
                </a:lnTo>
                <a:lnTo>
                  <a:pt x="1626277" y="2060796"/>
                </a:lnTo>
                <a:lnTo>
                  <a:pt x="1664968" y="2038484"/>
                </a:lnTo>
                <a:lnTo>
                  <a:pt x="1702645" y="2014664"/>
                </a:lnTo>
                <a:lnTo>
                  <a:pt x="1739269" y="1989379"/>
                </a:lnTo>
                <a:lnTo>
                  <a:pt x="1774798" y="1962669"/>
                </a:lnTo>
                <a:lnTo>
                  <a:pt x="1809191" y="1934576"/>
                </a:lnTo>
                <a:lnTo>
                  <a:pt x="1842406" y="1905140"/>
                </a:lnTo>
                <a:lnTo>
                  <a:pt x="1874403" y="1874403"/>
                </a:lnTo>
                <a:lnTo>
                  <a:pt x="1905140" y="1842407"/>
                </a:lnTo>
                <a:lnTo>
                  <a:pt x="1934575" y="1809191"/>
                </a:lnTo>
                <a:lnTo>
                  <a:pt x="1962669" y="1774799"/>
                </a:lnTo>
                <a:lnTo>
                  <a:pt x="1989379" y="1739270"/>
                </a:lnTo>
                <a:lnTo>
                  <a:pt x="2014664" y="1702646"/>
                </a:lnTo>
                <a:lnTo>
                  <a:pt x="2038483" y="1664968"/>
                </a:lnTo>
                <a:lnTo>
                  <a:pt x="2060796" y="1626277"/>
                </a:lnTo>
                <a:lnTo>
                  <a:pt x="2081560" y="1586615"/>
                </a:lnTo>
                <a:lnTo>
                  <a:pt x="2100735" y="1546023"/>
                </a:lnTo>
                <a:lnTo>
                  <a:pt x="2118279" y="1504542"/>
                </a:lnTo>
                <a:lnTo>
                  <a:pt x="2134151" y="1462213"/>
                </a:lnTo>
                <a:lnTo>
                  <a:pt x="2148311" y="1419077"/>
                </a:lnTo>
                <a:lnTo>
                  <a:pt x="2160716" y="1375175"/>
                </a:lnTo>
                <a:lnTo>
                  <a:pt x="2171325" y="1330550"/>
                </a:lnTo>
                <a:lnTo>
                  <a:pt x="2180098" y="1285241"/>
                </a:lnTo>
                <a:lnTo>
                  <a:pt x="2186993" y="1239291"/>
                </a:lnTo>
                <a:lnTo>
                  <a:pt x="2191969" y="1192739"/>
                </a:lnTo>
                <a:lnTo>
                  <a:pt x="2194985" y="1145629"/>
                </a:lnTo>
                <a:lnTo>
                  <a:pt x="2196000" y="1098000"/>
                </a:lnTo>
                <a:lnTo>
                  <a:pt x="2194985" y="1050371"/>
                </a:lnTo>
                <a:lnTo>
                  <a:pt x="2191969" y="1003260"/>
                </a:lnTo>
                <a:lnTo>
                  <a:pt x="2186993" y="956709"/>
                </a:lnTo>
                <a:lnTo>
                  <a:pt x="2180098" y="910758"/>
                </a:lnTo>
                <a:lnTo>
                  <a:pt x="2171325" y="865450"/>
                </a:lnTo>
                <a:lnTo>
                  <a:pt x="2160716" y="820824"/>
                </a:lnTo>
                <a:lnTo>
                  <a:pt x="2148311" y="776923"/>
                </a:lnTo>
                <a:lnTo>
                  <a:pt x="2134151" y="733787"/>
                </a:lnTo>
                <a:lnTo>
                  <a:pt x="2118279" y="691458"/>
                </a:lnTo>
                <a:lnTo>
                  <a:pt x="2100735" y="649976"/>
                </a:lnTo>
                <a:lnTo>
                  <a:pt x="2081560" y="609384"/>
                </a:lnTo>
                <a:lnTo>
                  <a:pt x="2060796" y="569722"/>
                </a:lnTo>
                <a:lnTo>
                  <a:pt x="2038483" y="531032"/>
                </a:lnTo>
                <a:lnTo>
                  <a:pt x="2014664" y="493354"/>
                </a:lnTo>
                <a:lnTo>
                  <a:pt x="1989379" y="456730"/>
                </a:lnTo>
                <a:lnTo>
                  <a:pt x="1962669" y="421201"/>
                </a:lnTo>
                <a:lnTo>
                  <a:pt x="1934575" y="386808"/>
                </a:lnTo>
                <a:lnTo>
                  <a:pt x="1905140" y="353593"/>
                </a:lnTo>
                <a:lnTo>
                  <a:pt x="1874403" y="321596"/>
                </a:lnTo>
                <a:lnTo>
                  <a:pt x="1842406" y="290860"/>
                </a:lnTo>
                <a:lnTo>
                  <a:pt x="1809191" y="261424"/>
                </a:lnTo>
                <a:lnTo>
                  <a:pt x="1774798" y="233331"/>
                </a:lnTo>
                <a:lnTo>
                  <a:pt x="1739269" y="206621"/>
                </a:lnTo>
                <a:lnTo>
                  <a:pt x="1702645" y="181335"/>
                </a:lnTo>
                <a:lnTo>
                  <a:pt x="1664968" y="157516"/>
                </a:lnTo>
                <a:lnTo>
                  <a:pt x="1626277" y="135203"/>
                </a:lnTo>
                <a:lnTo>
                  <a:pt x="1586615" y="114439"/>
                </a:lnTo>
                <a:lnTo>
                  <a:pt x="1546023" y="95264"/>
                </a:lnTo>
                <a:lnTo>
                  <a:pt x="1504541" y="77720"/>
                </a:lnTo>
                <a:lnTo>
                  <a:pt x="1462212" y="61848"/>
                </a:lnTo>
                <a:lnTo>
                  <a:pt x="1419076" y="47689"/>
                </a:lnTo>
                <a:lnTo>
                  <a:pt x="1375175" y="35284"/>
                </a:lnTo>
                <a:lnTo>
                  <a:pt x="1330550" y="24674"/>
                </a:lnTo>
                <a:lnTo>
                  <a:pt x="1285241" y="15901"/>
                </a:lnTo>
                <a:lnTo>
                  <a:pt x="1239290" y="9006"/>
                </a:lnTo>
                <a:lnTo>
                  <a:pt x="1192739" y="4030"/>
                </a:lnTo>
                <a:lnTo>
                  <a:pt x="1145629" y="1014"/>
                </a:lnTo>
                <a:lnTo>
                  <a:pt x="1098000" y="0"/>
                </a:lnTo>
                <a:close/>
              </a:path>
            </a:pathLst>
          </a:custGeom>
          <a:solidFill>
            <a:srgbClr val="D9D9D9">
              <a:alpha val="50199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14956" y="4621783"/>
            <a:ext cx="13823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spcBef>
                <a:spcPts val="100"/>
              </a:spcBef>
              <a:defRPr/>
            </a:pPr>
            <a:r>
              <a:rPr sz="1500" b="1" spc="-65" dirty="0">
                <a:solidFill>
                  <a:prstClr val="black"/>
                </a:solidFill>
                <a:latin typeface="Gill Sans MT"/>
                <a:cs typeface="Gill Sans MT"/>
              </a:rPr>
              <a:t>Finanzierung</a:t>
            </a:r>
            <a:r>
              <a:rPr sz="1500" spc="-65" dirty="0">
                <a:solidFill>
                  <a:prstClr val="black"/>
                </a:solidFill>
                <a:latin typeface="Trebuchet MS"/>
                <a:cs typeface="Trebuchet MS"/>
              </a:rPr>
              <a:t>: </a:t>
            </a:r>
            <a:r>
              <a:rPr sz="15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25" dirty="0">
                <a:solidFill>
                  <a:prstClr val="black"/>
                </a:solidFill>
                <a:latin typeface="Trebuchet MS"/>
                <a:cs typeface="Trebuchet MS"/>
              </a:rPr>
              <a:t>Vollumfänglich </a:t>
            </a:r>
            <a:r>
              <a:rPr sz="15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prstClr val="black"/>
                </a:solidFill>
                <a:latin typeface="Trebuchet MS"/>
                <a:cs typeface="Trebuchet MS"/>
              </a:rPr>
              <a:t>durch</a:t>
            </a:r>
            <a:r>
              <a:rPr sz="15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prstClr val="black"/>
                </a:solidFill>
                <a:latin typeface="Trebuchet MS"/>
                <a:cs typeface="Trebuchet MS"/>
              </a:rPr>
              <a:t>Drittmittel </a:t>
            </a:r>
            <a:r>
              <a:rPr sz="1500" spc="-434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prstClr val="black"/>
                </a:solidFill>
                <a:latin typeface="Trebuchet MS"/>
                <a:cs typeface="Trebuchet MS"/>
              </a:rPr>
              <a:t>finanziert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4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5445224"/>
                </a:lnTo>
                <a:lnTo>
                  <a:pt x="8136271" y="5445224"/>
                </a:lnTo>
                <a:lnTo>
                  <a:pt x="8087861" y="5444192"/>
                </a:lnTo>
                <a:lnTo>
                  <a:pt x="8039978" y="5441127"/>
                </a:lnTo>
                <a:lnTo>
                  <a:pt x="7992664" y="5436070"/>
                </a:lnTo>
                <a:lnTo>
                  <a:pt x="7945960" y="5429061"/>
                </a:lnTo>
                <a:lnTo>
                  <a:pt x="7899909" y="5420145"/>
                </a:lnTo>
                <a:lnTo>
                  <a:pt x="7854551" y="5409361"/>
                </a:lnTo>
                <a:lnTo>
                  <a:pt x="7809930" y="5396753"/>
                </a:lnTo>
                <a:lnTo>
                  <a:pt x="7766087" y="5382361"/>
                </a:lnTo>
                <a:lnTo>
                  <a:pt x="7723064" y="5366229"/>
                </a:lnTo>
                <a:lnTo>
                  <a:pt x="7680903" y="5348397"/>
                </a:lnTo>
                <a:lnTo>
                  <a:pt x="7639645" y="5328908"/>
                </a:lnTo>
                <a:lnTo>
                  <a:pt x="7599333" y="5307803"/>
                </a:lnTo>
                <a:lnTo>
                  <a:pt x="7560008" y="5285125"/>
                </a:lnTo>
                <a:lnTo>
                  <a:pt x="7521713" y="5260915"/>
                </a:lnTo>
                <a:lnTo>
                  <a:pt x="7484489" y="5235216"/>
                </a:lnTo>
                <a:lnTo>
                  <a:pt x="7448377" y="5208068"/>
                </a:lnTo>
                <a:lnTo>
                  <a:pt x="7413421" y="5179514"/>
                </a:lnTo>
                <a:lnTo>
                  <a:pt x="7379661" y="5149596"/>
                </a:lnTo>
                <a:lnTo>
                  <a:pt x="7347140" y="5118355"/>
                </a:lnTo>
                <a:lnTo>
                  <a:pt x="7315899" y="5085834"/>
                </a:lnTo>
                <a:lnTo>
                  <a:pt x="7285981" y="5052074"/>
                </a:lnTo>
                <a:lnTo>
                  <a:pt x="7257427" y="5017118"/>
                </a:lnTo>
                <a:lnTo>
                  <a:pt x="7230279" y="4981006"/>
                </a:lnTo>
                <a:lnTo>
                  <a:pt x="7204579" y="4943782"/>
                </a:lnTo>
                <a:lnTo>
                  <a:pt x="7180369" y="4905486"/>
                </a:lnTo>
                <a:lnTo>
                  <a:pt x="7157691" y="4866162"/>
                </a:lnTo>
                <a:lnTo>
                  <a:pt x="7136587" y="4825849"/>
                </a:lnTo>
                <a:lnTo>
                  <a:pt x="7117098" y="4784592"/>
                </a:lnTo>
                <a:lnTo>
                  <a:pt x="7099266" y="4742430"/>
                </a:lnTo>
                <a:lnTo>
                  <a:pt x="7083133" y="4699407"/>
                </a:lnTo>
                <a:lnTo>
                  <a:pt x="7068742" y="4655564"/>
                </a:lnTo>
                <a:lnTo>
                  <a:pt x="7056134" y="4610943"/>
                </a:lnTo>
                <a:lnTo>
                  <a:pt x="7045350" y="4565586"/>
                </a:lnTo>
                <a:lnTo>
                  <a:pt x="7036433" y="4519535"/>
                </a:lnTo>
                <a:lnTo>
                  <a:pt x="7029425" y="4472831"/>
                </a:lnTo>
                <a:lnTo>
                  <a:pt x="7024368" y="4425517"/>
                </a:lnTo>
                <a:lnTo>
                  <a:pt x="7021302" y="4377634"/>
                </a:lnTo>
                <a:lnTo>
                  <a:pt x="7020271" y="4329224"/>
                </a:lnTo>
                <a:lnTo>
                  <a:pt x="7021302" y="4280814"/>
                </a:lnTo>
                <a:lnTo>
                  <a:pt x="7024368" y="4232931"/>
                </a:lnTo>
                <a:lnTo>
                  <a:pt x="7029425" y="4185617"/>
                </a:lnTo>
                <a:lnTo>
                  <a:pt x="7036433" y="4138913"/>
                </a:lnTo>
                <a:lnTo>
                  <a:pt x="7045350" y="4092861"/>
                </a:lnTo>
                <a:lnTo>
                  <a:pt x="7056134" y="4047504"/>
                </a:lnTo>
                <a:lnTo>
                  <a:pt x="7068742" y="4002883"/>
                </a:lnTo>
                <a:lnTo>
                  <a:pt x="7083133" y="3959040"/>
                </a:lnTo>
                <a:lnTo>
                  <a:pt x="7099266" y="3916017"/>
                </a:lnTo>
                <a:lnTo>
                  <a:pt x="7117098" y="3873856"/>
                </a:lnTo>
                <a:lnTo>
                  <a:pt x="7136587" y="3832598"/>
                </a:lnTo>
                <a:lnTo>
                  <a:pt x="7157691" y="3792286"/>
                </a:lnTo>
                <a:lnTo>
                  <a:pt x="7180369" y="3752961"/>
                </a:lnTo>
                <a:lnTo>
                  <a:pt x="7204579" y="3714666"/>
                </a:lnTo>
                <a:lnTo>
                  <a:pt x="7230279" y="3677441"/>
                </a:lnTo>
                <a:lnTo>
                  <a:pt x="7257427" y="3641330"/>
                </a:lnTo>
                <a:lnTo>
                  <a:pt x="7285981" y="3606373"/>
                </a:lnTo>
                <a:lnTo>
                  <a:pt x="7315899" y="3572614"/>
                </a:lnTo>
                <a:lnTo>
                  <a:pt x="7347140" y="3540093"/>
                </a:lnTo>
                <a:lnTo>
                  <a:pt x="7379661" y="3508852"/>
                </a:lnTo>
                <a:lnTo>
                  <a:pt x="7413421" y="3478934"/>
                </a:lnTo>
                <a:lnTo>
                  <a:pt x="7448377" y="3450380"/>
                </a:lnTo>
                <a:lnTo>
                  <a:pt x="7484489" y="3423232"/>
                </a:lnTo>
                <a:lnTo>
                  <a:pt x="7521713" y="3397532"/>
                </a:lnTo>
                <a:lnTo>
                  <a:pt x="7560008" y="3373322"/>
                </a:lnTo>
                <a:lnTo>
                  <a:pt x="7599333" y="3350644"/>
                </a:lnTo>
                <a:lnTo>
                  <a:pt x="7639645" y="3329539"/>
                </a:lnTo>
                <a:lnTo>
                  <a:pt x="7680903" y="3310050"/>
                </a:lnTo>
                <a:lnTo>
                  <a:pt x="7723064" y="3292219"/>
                </a:lnTo>
                <a:lnTo>
                  <a:pt x="7766087" y="3276086"/>
                </a:lnTo>
                <a:lnTo>
                  <a:pt x="7809930" y="3261695"/>
                </a:lnTo>
                <a:lnTo>
                  <a:pt x="7854551" y="3249086"/>
                </a:lnTo>
                <a:lnTo>
                  <a:pt x="7899909" y="3238303"/>
                </a:lnTo>
                <a:lnTo>
                  <a:pt x="7945960" y="3229386"/>
                </a:lnTo>
                <a:lnTo>
                  <a:pt x="7992664" y="3222378"/>
                </a:lnTo>
                <a:lnTo>
                  <a:pt x="8039978" y="3217320"/>
                </a:lnTo>
                <a:lnTo>
                  <a:pt x="8087861" y="3214255"/>
                </a:lnTo>
                <a:lnTo>
                  <a:pt x="8136271" y="3213224"/>
                </a:lnTo>
                <a:lnTo>
                  <a:pt x="9144000" y="3213224"/>
                </a:lnTo>
                <a:lnTo>
                  <a:pt x="9144000" y="0"/>
                </a:lnTo>
                <a:close/>
              </a:path>
              <a:path w="9144000" h="6858000">
                <a:moveTo>
                  <a:pt x="9144000" y="4808820"/>
                </a:moveTo>
                <a:lnTo>
                  <a:pt x="9114851" y="4866162"/>
                </a:lnTo>
                <a:lnTo>
                  <a:pt x="9092173" y="4905486"/>
                </a:lnTo>
                <a:lnTo>
                  <a:pt x="9067963" y="4943782"/>
                </a:lnTo>
                <a:lnTo>
                  <a:pt x="9042263" y="4981006"/>
                </a:lnTo>
                <a:lnTo>
                  <a:pt x="9015115" y="5017118"/>
                </a:lnTo>
                <a:lnTo>
                  <a:pt x="8986561" y="5052074"/>
                </a:lnTo>
                <a:lnTo>
                  <a:pt x="8956643" y="5085834"/>
                </a:lnTo>
                <a:lnTo>
                  <a:pt x="8925402" y="5118355"/>
                </a:lnTo>
                <a:lnTo>
                  <a:pt x="8892881" y="5149596"/>
                </a:lnTo>
                <a:lnTo>
                  <a:pt x="8859121" y="5179514"/>
                </a:lnTo>
                <a:lnTo>
                  <a:pt x="8824165" y="5208068"/>
                </a:lnTo>
                <a:lnTo>
                  <a:pt x="8788054" y="5235216"/>
                </a:lnTo>
                <a:lnTo>
                  <a:pt x="8750829" y="5260915"/>
                </a:lnTo>
                <a:lnTo>
                  <a:pt x="8712534" y="5285125"/>
                </a:lnTo>
                <a:lnTo>
                  <a:pt x="8673209" y="5307803"/>
                </a:lnTo>
                <a:lnTo>
                  <a:pt x="8632897" y="5328908"/>
                </a:lnTo>
                <a:lnTo>
                  <a:pt x="8591639" y="5348397"/>
                </a:lnTo>
                <a:lnTo>
                  <a:pt x="8549478" y="5366229"/>
                </a:lnTo>
                <a:lnTo>
                  <a:pt x="8506455" y="5382361"/>
                </a:lnTo>
                <a:lnTo>
                  <a:pt x="8462612" y="5396753"/>
                </a:lnTo>
                <a:lnTo>
                  <a:pt x="8417991" y="5409361"/>
                </a:lnTo>
                <a:lnTo>
                  <a:pt x="8372633" y="5420145"/>
                </a:lnTo>
                <a:lnTo>
                  <a:pt x="8326582" y="5429061"/>
                </a:lnTo>
                <a:lnTo>
                  <a:pt x="8279878" y="5436070"/>
                </a:lnTo>
                <a:lnTo>
                  <a:pt x="8232564" y="5441127"/>
                </a:lnTo>
                <a:lnTo>
                  <a:pt x="8184681" y="5444192"/>
                </a:lnTo>
                <a:lnTo>
                  <a:pt x="8136271" y="5445224"/>
                </a:lnTo>
                <a:lnTo>
                  <a:pt x="9144000" y="5445224"/>
                </a:lnTo>
                <a:lnTo>
                  <a:pt x="9144000" y="4808820"/>
                </a:lnTo>
                <a:close/>
              </a:path>
              <a:path w="9144000" h="6858000">
                <a:moveTo>
                  <a:pt x="9144000" y="3213224"/>
                </a:moveTo>
                <a:lnTo>
                  <a:pt x="8136271" y="3213224"/>
                </a:lnTo>
                <a:lnTo>
                  <a:pt x="8184681" y="3214255"/>
                </a:lnTo>
                <a:lnTo>
                  <a:pt x="8232564" y="3217320"/>
                </a:lnTo>
                <a:lnTo>
                  <a:pt x="8279878" y="3222378"/>
                </a:lnTo>
                <a:lnTo>
                  <a:pt x="8326582" y="3229386"/>
                </a:lnTo>
                <a:lnTo>
                  <a:pt x="8372633" y="3238303"/>
                </a:lnTo>
                <a:lnTo>
                  <a:pt x="8417991" y="3249086"/>
                </a:lnTo>
                <a:lnTo>
                  <a:pt x="8462612" y="3261695"/>
                </a:lnTo>
                <a:lnTo>
                  <a:pt x="8506455" y="3276086"/>
                </a:lnTo>
                <a:lnTo>
                  <a:pt x="8549478" y="3292219"/>
                </a:lnTo>
                <a:lnTo>
                  <a:pt x="8591639" y="3310050"/>
                </a:lnTo>
                <a:lnTo>
                  <a:pt x="8632897" y="3329539"/>
                </a:lnTo>
                <a:lnTo>
                  <a:pt x="8673209" y="3350644"/>
                </a:lnTo>
                <a:lnTo>
                  <a:pt x="8712534" y="3373322"/>
                </a:lnTo>
                <a:lnTo>
                  <a:pt x="8750829" y="3397532"/>
                </a:lnTo>
                <a:lnTo>
                  <a:pt x="8788054" y="3423232"/>
                </a:lnTo>
                <a:lnTo>
                  <a:pt x="8824165" y="3450380"/>
                </a:lnTo>
                <a:lnTo>
                  <a:pt x="8859121" y="3478934"/>
                </a:lnTo>
                <a:lnTo>
                  <a:pt x="8892881" y="3508852"/>
                </a:lnTo>
                <a:lnTo>
                  <a:pt x="8925402" y="3540093"/>
                </a:lnTo>
                <a:lnTo>
                  <a:pt x="8956643" y="3572614"/>
                </a:lnTo>
                <a:lnTo>
                  <a:pt x="8986561" y="3606373"/>
                </a:lnTo>
                <a:lnTo>
                  <a:pt x="9015115" y="3641330"/>
                </a:lnTo>
                <a:lnTo>
                  <a:pt x="9042263" y="3677441"/>
                </a:lnTo>
                <a:lnTo>
                  <a:pt x="9067963" y="3714666"/>
                </a:lnTo>
                <a:lnTo>
                  <a:pt x="9092173" y="3752961"/>
                </a:lnTo>
                <a:lnTo>
                  <a:pt x="9114851" y="3792286"/>
                </a:lnTo>
                <a:lnTo>
                  <a:pt x="9135955" y="3832598"/>
                </a:lnTo>
                <a:lnTo>
                  <a:pt x="9144000" y="3849627"/>
                </a:lnTo>
                <a:lnTo>
                  <a:pt x="9144000" y="3213224"/>
                </a:lnTo>
                <a:close/>
              </a:path>
            </a:pathLst>
          </a:custGeom>
          <a:solidFill>
            <a:srgbClr val="D9D9D9">
              <a:alpha val="50199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54628" y="4076192"/>
            <a:ext cx="14116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 marR="5080" indent="-41275">
              <a:spcBef>
                <a:spcPts val="100"/>
              </a:spcBef>
              <a:defRPr/>
            </a:pPr>
            <a:r>
              <a:rPr sz="1500" b="1" spc="-10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ad</a:t>
            </a:r>
            <a:r>
              <a:rPr sz="1500" b="1" spc="5" dirty="0">
                <a:solidFill>
                  <a:prstClr val="black"/>
                </a:solidFill>
                <a:latin typeface="Gill Sans MT"/>
                <a:cs typeface="Gill Sans MT"/>
              </a:rPr>
              <a:t>i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u</a:t>
            </a:r>
            <a:r>
              <a:rPr sz="1500" b="1" spc="15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1500" spc="-135" dirty="0">
                <a:solidFill>
                  <a:prstClr val="black"/>
                </a:solidFill>
                <a:latin typeface="Trebuchet MS"/>
                <a:cs typeface="Trebuchet MS"/>
              </a:rPr>
              <a:t>:</a:t>
            </a:r>
            <a:r>
              <a:rPr sz="15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65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1500" spc="-50" dirty="0">
                <a:solidFill>
                  <a:prstClr val="black"/>
                </a:solidFill>
                <a:latin typeface="Trebuchet MS"/>
                <a:cs typeface="Trebuchet MS"/>
              </a:rPr>
              <a:t>es</a:t>
            </a:r>
            <a:r>
              <a:rPr sz="1500" spc="-15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1500" spc="-25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1500" spc="-100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1500" spc="-50" dirty="0">
                <a:solidFill>
                  <a:prstClr val="black"/>
                </a:solidFill>
                <a:latin typeface="Trebuchet MS"/>
                <a:cs typeface="Trebuchet MS"/>
              </a:rPr>
              <a:t>e  </a:t>
            </a:r>
            <a:r>
              <a:rPr sz="1500" spc="-25" dirty="0">
                <a:solidFill>
                  <a:prstClr val="black"/>
                </a:solidFill>
                <a:latin typeface="Trebuchet MS"/>
                <a:cs typeface="Trebuchet MS"/>
              </a:rPr>
              <a:t>Deutschschweiz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51784" y="3141281"/>
            <a:ext cx="2808605" cy="2808605"/>
          </a:xfrm>
          <a:custGeom>
            <a:avLst/>
            <a:gdLst/>
            <a:ahLst/>
            <a:cxnLst/>
            <a:rect l="l" t="t" r="r" b="b"/>
            <a:pathLst>
              <a:path w="2808604" h="2808604">
                <a:moveTo>
                  <a:pt x="1404000" y="0"/>
                </a:moveTo>
                <a:lnTo>
                  <a:pt x="1355732" y="814"/>
                </a:lnTo>
                <a:lnTo>
                  <a:pt x="1307873" y="3239"/>
                </a:lnTo>
                <a:lnTo>
                  <a:pt x="1260449" y="7248"/>
                </a:lnTo>
                <a:lnTo>
                  <a:pt x="1213485" y="12816"/>
                </a:lnTo>
                <a:lnTo>
                  <a:pt x="1167009" y="19917"/>
                </a:lnTo>
                <a:lnTo>
                  <a:pt x="1121045" y="28524"/>
                </a:lnTo>
                <a:lnTo>
                  <a:pt x="1075620" y="38611"/>
                </a:lnTo>
                <a:lnTo>
                  <a:pt x="1030761" y="50152"/>
                </a:lnTo>
                <a:lnTo>
                  <a:pt x="986493" y="63121"/>
                </a:lnTo>
                <a:lnTo>
                  <a:pt x="942843" y="77491"/>
                </a:lnTo>
                <a:lnTo>
                  <a:pt x="899836" y="93237"/>
                </a:lnTo>
                <a:lnTo>
                  <a:pt x="857500" y="110333"/>
                </a:lnTo>
                <a:lnTo>
                  <a:pt x="815859" y="128752"/>
                </a:lnTo>
                <a:lnTo>
                  <a:pt x="774940" y="148468"/>
                </a:lnTo>
                <a:lnTo>
                  <a:pt x="734770" y="169455"/>
                </a:lnTo>
                <a:lnTo>
                  <a:pt x="695374" y="191686"/>
                </a:lnTo>
                <a:lnTo>
                  <a:pt x="656779" y="215137"/>
                </a:lnTo>
                <a:lnTo>
                  <a:pt x="619010" y="239780"/>
                </a:lnTo>
                <a:lnTo>
                  <a:pt x="582094" y="265590"/>
                </a:lnTo>
                <a:lnTo>
                  <a:pt x="546057" y="292540"/>
                </a:lnTo>
                <a:lnTo>
                  <a:pt x="510925" y="320605"/>
                </a:lnTo>
                <a:lnTo>
                  <a:pt x="476725" y="349757"/>
                </a:lnTo>
                <a:lnTo>
                  <a:pt x="443482" y="379971"/>
                </a:lnTo>
                <a:lnTo>
                  <a:pt x="411222" y="411221"/>
                </a:lnTo>
                <a:lnTo>
                  <a:pt x="379972" y="443481"/>
                </a:lnTo>
                <a:lnTo>
                  <a:pt x="349757" y="476724"/>
                </a:lnTo>
                <a:lnTo>
                  <a:pt x="320605" y="510925"/>
                </a:lnTo>
                <a:lnTo>
                  <a:pt x="292541" y="546056"/>
                </a:lnTo>
                <a:lnTo>
                  <a:pt x="265591" y="582093"/>
                </a:lnTo>
                <a:lnTo>
                  <a:pt x="239781" y="619009"/>
                </a:lnTo>
                <a:lnTo>
                  <a:pt x="215138" y="656778"/>
                </a:lnTo>
                <a:lnTo>
                  <a:pt x="191687" y="695373"/>
                </a:lnTo>
                <a:lnTo>
                  <a:pt x="169455" y="734769"/>
                </a:lnTo>
                <a:lnTo>
                  <a:pt x="148468" y="774939"/>
                </a:lnTo>
                <a:lnTo>
                  <a:pt x="128752" y="815858"/>
                </a:lnTo>
                <a:lnTo>
                  <a:pt x="110333" y="857499"/>
                </a:lnTo>
                <a:lnTo>
                  <a:pt x="93237" y="899835"/>
                </a:lnTo>
                <a:lnTo>
                  <a:pt x="77491" y="942842"/>
                </a:lnTo>
                <a:lnTo>
                  <a:pt x="63121" y="986492"/>
                </a:lnTo>
                <a:lnTo>
                  <a:pt x="50152" y="1030760"/>
                </a:lnTo>
                <a:lnTo>
                  <a:pt x="38611" y="1075619"/>
                </a:lnTo>
                <a:lnTo>
                  <a:pt x="28524" y="1121044"/>
                </a:lnTo>
                <a:lnTo>
                  <a:pt x="19917" y="1167007"/>
                </a:lnTo>
                <a:lnTo>
                  <a:pt x="12816" y="1213484"/>
                </a:lnTo>
                <a:lnTo>
                  <a:pt x="7248" y="1260448"/>
                </a:lnTo>
                <a:lnTo>
                  <a:pt x="3239" y="1307872"/>
                </a:lnTo>
                <a:lnTo>
                  <a:pt x="814" y="1355731"/>
                </a:lnTo>
                <a:lnTo>
                  <a:pt x="0" y="1403998"/>
                </a:lnTo>
                <a:lnTo>
                  <a:pt x="814" y="1452266"/>
                </a:lnTo>
                <a:lnTo>
                  <a:pt x="3239" y="1500125"/>
                </a:lnTo>
                <a:lnTo>
                  <a:pt x="7248" y="1547549"/>
                </a:lnTo>
                <a:lnTo>
                  <a:pt x="12816" y="1594513"/>
                </a:lnTo>
                <a:lnTo>
                  <a:pt x="19917" y="1640990"/>
                </a:lnTo>
                <a:lnTo>
                  <a:pt x="28524" y="1686954"/>
                </a:lnTo>
                <a:lnTo>
                  <a:pt x="38611" y="1732378"/>
                </a:lnTo>
                <a:lnTo>
                  <a:pt x="50152" y="1777238"/>
                </a:lnTo>
                <a:lnTo>
                  <a:pt x="63121" y="1821505"/>
                </a:lnTo>
                <a:lnTo>
                  <a:pt x="77491" y="1865156"/>
                </a:lnTo>
                <a:lnTo>
                  <a:pt x="93237" y="1908162"/>
                </a:lnTo>
                <a:lnTo>
                  <a:pt x="110333" y="1950499"/>
                </a:lnTo>
                <a:lnTo>
                  <a:pt x="128752" y="1992140"/>
                </a:lnTo>
                <a:lnTo>
                  <a:pt x="148468" y="2033058"/>
                </a:lnTo>
                <a:lnTo>
                  <a:pt x="169455" y="2073229"/>
                </a:lnTo>
                <a:lnTo>
                  <a:pt x="191687" y="2112625"/>
                </a:lnTo>
                <a:lnTo>
                  <a:pt x="215138" y="2151220"/>
                </a:lnTo>
                <a:lnTo>
                  <a:pt x="239781" y="2188989"/>
                </a:lnTo>
                <a:lnTo>
                  <a:pt x="265591" y="2225905"/>
                </a:lnTo>
                <a:lnTo>
                  <a:pt x="292541" y="2261942"/>
                </a:lnTo>
                <a:lnTo>
                  <a:pt x="320605" y="2297073"/>
                </a:lnTo>
                <a:lnTo>
                  <a:pt x="349757" y="2331274"/>
                </a:lnTo>
                <a:lnTo>
                  <a:pt x="379972" y="2364517"/>
                </a:lnTo>
                <a:lnTo>
                  <a:pt x="411222" y="2396777"/>
                </a:lnTo>
                <a:lnTo>
                  <a:pt x="443482" y="2428027"/>
                </a:lnTo>
                <a:lnTo>
                  <a:pt x="476725" y="2458241"/>
                </a:lnTo>
                <a:lnTo>
                  <a:pt x="510925" y="2487394"/>
                </a:lnTo>
                <a:lnTo>
                  <a:pt x="546057" y="2515458"/>
                </a:lnTo>
                <a:lnTo>
                  <a:pt x="582094" y="2542408"/>
                </a:lnTo>
                <a:lnTo>
                  <a:pt x="619010" y="2568218"/>
                </a:lnTo>
                <a:lnTo>
                  <a:pt x="656779" y="2592861"/>
                </a:lnTo>
                <a:lnTo>
                  <a:pt x="695374" y="2616312"/>
                </a:lnTo>
                <a:lnTo>
                  <a:pt x="734770" y="2638544"/>
                </a:lnTo>
                <a:lnTo>
                  <a:pt x="774940" y="2659531"/>
                </a:lnTo>
                <a:lnTo>
                  <a:pt x="815859" y="2679247"/>
                </a:lnTo>
                <a:lnTo>
                  <a:pt x="857500" y="2697666"/>
                </a:lnTo>
                <a:lnTo>
                  <a:pt x="899836" y="2714761"/>
                </a:lnTo>
                <a:lnTo>
                  <a:pt x="942843" y="2730507"/>
                </a:lnTo>
                <a:lnTo>
                  <a:pt x="986493" y="2744878"/>
                </a:lnTo>
                <a:lnTo>
                  <a:pt x="1030761" y="2757847"/>
                </a:lnTo>
                <a:lnTo>
                  <a:pt x="1075620" y="2769388"/>
                </a:lnTo>
                <a:lnTo>
                  <a:pt x="1121045" y="2779475"/>
                </a:lnTo>
                <a:lnTo>
                  <a:pt x="1167009" y="2788082"/>
                </a:lnTo>
                <a:lnTo>
                  <a:pt x="1213485" y="2795182"/>
                </a:lnTo>
                <a:lnTo>
                  <a:pt x="1260449" y="2800750"/>
                </a:lnTo>
                <a:lnTo>
                  <a:pt x="1307873" y="2804760"/>
                </a:lnTo>
                <a:lnTo>
                  <a:pt x="1355732" y="2807185"/>
                </a:lnTo>
                <a:lnTo>
                  <a:pt x="1404000" y="2807999"/>
                </a:lnTo>
                <a:lnTo>
                  <a:pt x="1452267" y="2807185"/>
                </a:lnTo>
                <a:lnTo>
                  <a:pt x="1500126" y="2804760"/>
                </a:lnTo>
                <a:lnTo>
                  <a:pt x="1547551" y="2800750"/>
                </a:lnTo>
                <a:lnTo>
                  <a:pt x="1594514" y="2795182"/>
                </a:lnTo>
                <a:lnTo>
                  <a:pt x="1640991" y="2788082"/>
                </a:lnTo>
                <a:lnTo>
                  <a:pt x="1686955" y="2779475"/>
                </a:lnTo>
                <a:lnTo>
                  <a:pt x="1732379" y="2769388"/>
                </a:lnTo>
                <a:lnTo>
                  <a:pt x="1777238" y="2757847"/>
                </a:lnTo>
                <a:lnTo>
                  <a:pt x="1821506" y="2744878"/>
                </a:lnTo>
                <a:lnTo>
                  <a:pt x="1865157" y="2730507"/>
                </a:lnTo>
                <a:lnTo>
                  <a:pt x="1908163" y="2714761"/>
                </a:lnTo>
                <a:lnTo>
                  <a:pt x="1950500" y="2697666"/>
                </a:lnTo>
                <a:lnTo>
                  <a:pt x="1992140" y="2679247"/>
                </a:lnTo>
                <a:lnTo>
                  <a:pt x="2033059" y="2659531"/>
                </a:lnTo>
                <a:lnTo>
                  <a:pt x="2073229" y="2638544"/>
                </a:lnTo>
                <a:lnTo>
                  <a:pt x="2112625" y="2616312"/>
                </a:lnTo>
                <a:lnTo>
                  <a:pt x="2151221" y="2592861"/>
                </a:lnTo>
                <a:lnTo>
                  <a:pt x="2188989" y="2568218"/>
                </a:lnTo>
                <a:lnTo>
                  <a:pt x="2225905" y="2542408"/>
                </a:lnTo>
                <a:lnTo>
                  <a:pt x="2261942" y="2515458"/>
                </a:lnTo>
                <a:lnTo>
                  <a:pt x="2297074" y="2487394"/>
                </a:lnTo>
                <a:lnTo>
                  <a:pt x="2331275" y="2458241"/>
                </a:lnTo>
                <a:lnTo>
                  <a:pt x="2364518" y="2428027"/>
                </a:lnTo>
                <a:lnTo>
                  <a:pt x="2396778" y="2396777"/>
                </a:lnTo>
                <a:lnTo>
                  <a:pt x="2428028" y="2364517"/>
                </a:lnTo>
                <a:lnTo>
                  <a:pt x="2458242" y="2331274"/>
                </a:lnTo>
                <a:lnTo>
                  <a:pt x="2487394" y="2297073"/>
                </a:lnTo>
                <a:lnTo>
                  <a:pt x="2515459" y="2261942"/>
                </a:lnTo>
                <a:lnTo>
                  <a:pt x="2542409" y="2225905"/>
                </a:lnTo>
                <a:lnTo>
                  <a:pt x="2568219" y="2188989"/>
                </a:lnTo>
                <a:lnTo>
                  <a:pt x="2592862" y="2151220"/>
                </a:lnTo>
                <a:lnTo>
                  <a:pt x="2616313" y="2112625"/>
                </a:lnTo>
                <a:lnTo>
                  <a:pt x="2638545" y="2073229"/>
                </a:lnTo>
                <a:lnTo>
                  <a:pt x="2659532" y="2033058"/>
                </a:lnTo>
                <a:lnTo>
                  <a:pt x="2679248" y="1992140"/>
                </a:lnTo>
                <a:lnTo>
                  <a:pt x="2697667" y="1950499"/>
                </a:lnTo>
                <a:lnTo>
                  <a:pt x="2714762" y="1908162"/>
                </a:lnTo>
                <a:lnTo>
                  <a:pt x="2730508" y="1865156"/>
                </a:lnTo>
                <a:lnTo>
                  <a:pt x="2744879" y="1821505"/>
                </a:lnTo>
                <a:lnTo>
                  <a:pt x="2757848" y="1777238"/>
                </a:lnTo>
                <a:lnTo>
                  <a:pt x="2769389" y="1732378"/>
                </a:lnTo>
                <a:lnTo>
                  <a:pt x="2779476" y="1686954"/>
                </a:lnTo>
                <a:lnTo>
                  <a:pt x="2788083" y="1640990"/>
                </a:lnTo>
                <a:lnTo>
                  <a:pt x="2795183" y="1594513"/>
                </a:lnTo>
                <a:lnTo>
                  <a:pt x="2800751" y="1547549"/>
                </a:lnTo>
                <a:lnTo>
                  <a:pt x="2804761" y="1500125"/>
                </a:lnTo>
                <a:lnTo>
                  <a:pt x="2807186" y="1452266"/>
                </a:lnTo>
                <a:lnTo>
                  <a:pt x="2808000" y="1403998"/>
                </a:lnTo>
                <a:lnTo>
                  <a:pt x="2807186" y="1355731"/>
                </a:lnTo>
                <a:lnTo>
                  <a:pt x="2804761" y="1307872"/>
                </a:lnTo>
                <a:lnTo>
                  <a:pt x="2800751" y="1260448"/>
                </a:lnTo>
                <a:lnTo>
                  <a:pt x="2795183" y="1213484"/>
                </a:lnTo>
                <a:lnTo>
                  <a:pt x="2788083" y="1167007"/>
                </a:lnTo>
                <a:lnTo>
                  <a:pt x="2779476" y="1121044"/>
                </a:lnTo>
                <a:lnTo>
                  <a:pt x="2769389" y="1075619"/>
                </a:lnTo>
                <a:lnTo>
                  <a:pt x="2757848" y="1030760"/>
                </a:lnTo>
                <a:lnTo>
                  <a:pt x="2744879" y="986492"/>
                </a:lnTo>
                <a:lnTo>
                  <a:pt x="2730508" y="942842"/>
                </a:lnTo>
                <a:lnTo>
                  <a:pt x="2714762" y="899835"/>
                </a:lnTo>
                <a:lnTo>
                  <a:pt x="2697667" y="857499"/>
                </a:lnTo>
                <a:lnTo>
                  <a:pt x="2679248" y="815858"/>
                </a:lnTo>
                <a:lnTo>
                  <a:pt x="2659532" y="774939"/>
                </a:lnTo>
                <a:lnTo>
                  <a:pt x="2638545" y="734769"/>
                </a:lnTo>
                <a:lnTo>
                  <a:pt x="2616313" y="695373"/>
                </a:lnTo>
                <a:lnTo>
                  <a:pt x="2592862" y="656778"/>
                </a:lnTo>
                <a:lnTo>
                  <a:pt x="2568219" y="619009"/>
                </a:lnTo>
                <a:lnTo>
                  <a:pt x="2542409" y="582093"/>
                </a:lnTo>
                <a:lnTo>
                  <a:pt x="2515459" y="546056"/>
                </a:lnTo>
                <a:lnTo>
                  <a:pt x="2487394" y="510925"/>
                </a:lnTo>
                <a:lnTo>
                  <a:pt x="2458242" y="476724"/>
                </a:lnTo>
                <a:lnTo>
                  <a:pt x="2428028" y="443481"/>
                </a:lnTo>
                <a:lnTo>
                  <a:pt x="2396778" y="411221"/>
                </a:lnTo>
                <a:lnTo>
                  <a:pt x="2364518" y="379971"/>
                </a:lnTo>
                <a:lnTo>
                  <a:pt x="2331275" y="349757"/>
                </a:lnTo>
                <a:lnTo>
                  <a:pt x="2297074" y="320605"/>
                </a:lnTo>
                <a:lnTo>
                  <a:pt x="2261942" y="292540"/>
                </a:lnTo>
                <a:lnTo>
                  <a:pt x="2225905" y="265590"/>
                </a:lnTo>
                <a:lnTo>
                  <a:pt x="2188989" y="239780"/>
                </a:lnTo>
                <a:lnTo>
                  <a:pt x="2151221" y="215137"/>
                </a:lnTo>
                <a:lnTo>
                  <a:pt x="2112625" y="191686"/>
                </a:lnTo>
                <a:lnTo>
                  <a:pt x="2073229" y="169455"/>
                </a:lnTo>
                <a:lnTo>
                  <a:pt x="2033059" y="148468"/>
                </a:lnTo>
                <a:lnTo>
                  <a:pt x="1992140" y="128752"/>
                </a:lnTo>
                <a:lnTo>
                  <a:pt x="1950500" y="110333"/>
                </a:lnTo>
                <a:lnTo>
                  <a:pt x="1908163" y="93237"/>
                </a:lnTo>
                <a:lnTo>
                  <a:pt x="1865157" y="77491"/>
                </a:lnTo>
                <a:lnTo>
                  <a:pt x="1821506" y="63121"/>
                </a:lnTo>
                <a:lnTo>
                  <a:pt x="1777238" y="50152"/>
                </a:lnTo>
                <a:lnTo>
                  <a:pt x="1732379" y="38611"/>
                </a:lnTo>
                <a:lnTo>
                  <a:pt x="1686955" y="28524"/>
                </a:lnTo>
                <a:lnTo>
                  <a:pt x="1640991" y="19917"/>
                </a:lnTo>
                <a:lnTo>
                  <a:pt x="1594514" y="12816"/>
                </a:lnTo>
                <a:lnTo>
                  <a:pt x="1547551" y="7248"/>
                </a:lnTo>
                <a:lnTo>
                  <a:pt x="1500126" y="3239"/>
                </a:lnTo>
                <a:lnTo>
                  <a:pt x="1452267" y="814"/>
                </a:lnTo>
                <a:lnTo>
                  <a:pt x="1404000" y="0"/>
                </a:lnTo>
                <a:close/>
              </a:path>
            </a:pathLst>
          </a:custGeom>
          <a:solidFill>
            <a:srgbClr val="D9D9D9">
              <a:alpha val="50199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3291" y="4176776"/>
            <a:ext cx="1805939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  <a:defRPr/>
            </a:pPr>
            <a:r>
              <a:rPr sz="1500" b="1" spc="-24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1500" b="1" spc="-135" dirty="0">
                <a:solidFill>
                  <a:prstClr val="black"/>
                </a:solidFill>
                <a:latin typeface="Gill Sans MT"/>
                <a:cs typeface="Gill Sans MT"/>
              </a:rPr>
              <a:t>em</a:t>
            </a:r>
            <a:r>
              <a:rPr sz="1500" b="1" spc="-6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1500" b="1" spc="15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1500" b="1" spc="-90" dirty="0">
                <a:solidFill>
                  <a:prstClr val="black"/>
                </a:solidFill>
                <a:latin typeface="Gill Sans MT"/>
                <a:cs typeface="Gill Sans MT"/>
              </a:rPr>
              <a:t>c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1500" b="1" spc="-10" dirty="0">
                <a:solidFill>
                  <a:prstClr val="black"/>
                </a:solidFill>
                <a:latin typeface="Gill Sans MT"/>
                <a:cs typeface="Gill Sans MT"/>
              </a:rPr>
              <a:t>w</a:t>
            </a:r>
            <a:r>
              <a:rPr sz="1500" b="1" spc="-130" dirty="0">
                <a:solidFill>
                  <a:prstClr val="black"/>
                </a:solidFill>
                <a:latin typeface="Gill Sans MT"/>
                <a:cs typeface="Gill Sans MT"/>
              </a:rPr>
              <a:t>er</a:t>
            </a:r>
            <a:r>
              <a:rPr sz="1500" b="1" spc="-45" dirty="0">
                <a:solidFill>
                  <a:prstClr val="black"/>
                </a:solidFill>
                <a:latin typeface="Gill Sans MT"/>
                <a:cs typeface="Gill Sans MT"/>
              </a:rPr>
              <a:t>pun</a:t>
            </a:r>
            <a:r>
              <a:rPr sz="1500" b="1" spc="-95" dirty="0">
                <a:solidFill>
                  <a:prstClr val="black"/>
                </a:solidFill>
                <a:latin typeface="Gill Sans MT"/>
                <a:cs typeface="Gill Sans MT"/>
              </a:rPr>
              <a:t>kt</a:t>
            </a:r>
            <a:r>
              <a:rPr sz="1500" spc="-120" dirty="0">
                <a:solidFill>
                  <a:prstClr val="black"/>
                </a:solidFill>
                <a:latin typeface="Trebuchet MS"/>
                <a:cs typeface="Trebuchet MS"/>
              </a:rPr>
              <a:t>:  </a:t>
            </a:r>
            <a:r>
              <a:rPr sz="1500" spc="-35" dirty="0">
                <a:solidFill>
                  <a:prstClr val="black"/>
                </a:solidFill>
                <a:latin typeface="Trebuchet MS"/>
                <a:cs typeface="Trebuchet MS"/>
              </a:rPr>
              <a:t>Kinder </a:t>
            </a:r>
            <a:r>
              <a:rPr sz="1500" spc="-30" dirty="0">
                <a:solidFill>
                  <a:prstClr val="black"/>
                </a:solidFill>
                <a:latin typeface="Trebuchet MS"/>
                <a:cs typeface="Trebuchet MS"/>
              </a:rPr>
              <a:t>psychisch </a:t>
            </a:r>
            <a:r>
              <a:rPr sz="15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40" dirty="0">
                <a:solidFill>
                  <a:prstClr val="black"/>
                </a:solidFill>
                <a:latin typeface="Trebuchet MS"/>
                <a:cs typeface="Trebuchet MS"/>
              </a:rPr>
              <a:t>kranker</a:t>
            </a:r>
            <a:r>
              <a:rPr sz="15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500" spc="-70" dirty="0">
                <a:solidFill>
                  <a:prstClr val="black"/>
                </a:solidFill>
                <a:latin typeface="Trebuchet MS"/>
                <a:cs typeface="Trebuchet MS"/>
              </a:rPr>
              <a:t>Eltern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3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79983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152463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265" dirty="0">
                <a:solidFill>
                  <a:srgbClr val="000000"/>
                </a:solidFill>
                <a:latin typeface="Trebuchet MS"/>
                <a:cs typeface="Trebuchet MS"/>
              </a:rPr>
              <a:t>D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p</a:t>
            </a:r>
            <a:r>
              <a:rPr sz="2500" b="0" spc="-135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2500" b="0" spc="-80" dirty="0">
                <a:solidFill>
                  <a:srgbClr val="000000"/>
                </a:solidFill>
                <a:latin typeface="Trebuchet MS"/>
                <a:cs typeface="Trebuchet MS"/>
              </a:rPr>
              <a:t>es</a:t>
            </a: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2500" b="0" spc="-165" dirty="0">
                <a:solidFill>
                  <a:srgbClr val="000000"/>
                </a:solidFill>
                <a:latin typeface="Trebuchet MS"/>
                <a:cs typeface="Trebuchet MS"/>
              </a:rPr>
              <a:t>i</a:t>
            </a:r>
            <a:r>
              <a:rPr sz="2500" b="0" spc="40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sz="2500" b="0" spc="20" dirty="0">
                <a:solidFill>
                  <a:srgbClr val="000000"/>
                </a:solidFill>
                <a:latin typeface="Trebuchet MS"/>
                <a:cs typeface="Trebuchet MS"/>
              </a:rPr>
              <a:t>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3" y="1406653"/>
            <a:ext cx="7092950" cy="439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algn="ctr">
              <a:spcBef>
                <a:spcPts val="100"/>
              </a:spcBef>
              <a:defRPr/>
            </a:pPr>
            <a:r>
              <a:rPr sz="2000" b="1" spc="-220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000" b="1" spc="-60" dirty="0">
                <a:solidFill>
                  <a:prstClr val="black"/>
                </a:solidFill>
                <a:latin typeface="Gill Sans MT"/>
                <a:cs typeface="Gill Sans MT"/>
              </a:rPr>
              <a:t>au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p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30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2000" b="1" spc="-95" dirty="0">
                <a:solidFill>
                  <a:prstClr val="black"/>
                </a:solidFill>
                <a:latin typeface="Gill Sans MT"/>
                <a:cs typeface="Gill Sans MT"/>
              </a:rPr>
              <a:t>y</a:t>
            </a: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m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p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o</a:t>
            </a:r>
            <a:r>
              <a:rPr sz="2000" b="1" spc="-254" dirty="0">
                <a:solidFill>
                  <a:prstClr val="black"/>
                </a:solidFill>
                <a:latin typeface="Gill Sans MT"/>
                <a:cs typeface="Gill Sans MT"/>
              </a:rPr>
              <a:t>m</a:t>
            </a:r>
            <a:r>
              <a:rPr sz="2000" b="1" spc="-10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ep</a:t>
            </a:r>
            <a:r>
              <a:rPr sz="2000" b="1" spc="-240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40" dirty="0">
                <a:solidFill>
                  <a:prstClr val="black"/>
                </a:solidFill>
                <a:latin typeface="Gill Sans MT"/>
                <a:cs typeface="Gill Sans MT"/>
              </a:rPr>
              <a:t>es</a:t>
            </a:r>
            <a:r>
              <a:rPr sz="2000" b="1" spc="30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i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o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20"/>
              </a:spcBef>
              <a:defRPr/>
            </a:pPr>
            <a:endParaRPr sz="24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spcBef>
                <a:spcPts val="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Niedergeschlagen,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deprimiert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31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Interessensverlust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Dingen,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einem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sonst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Freude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bereiten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Antriebsmangel,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erhöhte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Ermüdbarkeit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5"/>
              </a:spcBef>
              <a:defRPr/>
            </a:pPr>
            <a:endParaRPr sz="25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defRPr/>
            </a:pP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We</a:t>
            </a:r>
            <a:r>
              <a:rPr sz="2000" b="1" spc="-70" dirty="0">
                <a:solidFill>
                  <a:prstClr val="black"/>
                </a:solidFill>
                <a:latin typeface="Gill Sans MT"/>
                <a:cs typeface="Gill Sans MT"/>
              </a:rPr>
              <a:t>i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10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75" dirty="0">
                <a:solidFill>
                  <a:prstClr val="black"/>
                </a:solidFill>
                <a:latin typeface="Gill Sans MT"/>
                <a:cs typeface="Gill Sans MT"/>
              </a:rPr>
              <a:t>B</a:t>
            </a:r>
            <a:r>
              <a:rPr sz="2000" b="1" spc="-40" dirty="0">
                <a:solidFill>
                  <a:prstClr val="black"/>
                </a:solidFill>
                <a:latin typeface="Gill Sans MT"/>
                <a:cs typeface="Gill Sans MT"/>
              </a:rPr>
              <a:t>es</a:t>
            </a:r>
            <a:r>
              <a:rPr sz="2000" b="1" spc="-120" dirty="0">
                <a:solidFill>
                  <a:prstClr val="black"/>
                </a:solidFill>
                <a:latin typeface="Gill Sans MT"/>
                <a:cs typeface="Gill Sans MT"/>
              </a:rPr>
              <a:t>c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000" b="1" spc="-20" dirty="0">
                <a:solidFill>
                  <a:prstClr val="black"/>
                </a:solidFill>
                <a:latin typeface="Gill Sans MT"/>
                <a:cs typeface="Gill Sans MT"/>
              </a:rPr>
              <a:t>w</a:t>
            </a: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10" dirty="0">
                <a:solidFill>
                  <a:prstClr val="black"/>
                </a:solidFill>
                <a:latin typeface="Gill Sans MT"/>
                <a:cs typeface="Gill Sans MT"/>
              </a:rPr>
              <a:t>: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spcBef>
                <a:spcPts val="190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Konzentrationsstörungen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310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20" dirty="0">
                <a:solidFill>
                  <a:prstClr val="black"/>
                </a:solidFill>
                <a:latin typeface="Trebuchet MS"/>
                <a:cs typeface="Trebuchet MS"/>
              </a:rPr>
              <a:t>Mangelndes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Selbstvertrauen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Gefühle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von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Schuld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oder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Wertlosigkeit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8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Schlafstörungen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19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Veränderter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Appetit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0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Körperliche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Beschwerden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5249" y="3479253"/>
            <a:ext cx="2948955" cy="196597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30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2547594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2" y="111759"/>
            <a:ext cx="313118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85" dirty="0">
                <a:solidFill>
                  <a:srgbClr val="000000"/>
                </a:solidFill>
                <a:latin typeface="Trebuchet MS"/>
                <a:cs typeface="Trebuchet MS"/>
              </a:rPr>
              <a:t>Postpartale</a:t>
            </a:r>
            <a:r>
              <a:rPr sz="2500" b="0" spc="-8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Depression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4" y="854964"/>
            <a:ext cx="7109459" cy="1395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01625" indent="-288925">
              <a:spcBef>
                <a:spcPts val="385"/>
              </a:spcBef>
              <a:buFont typeface="Cambria Math"/>
              <a:buChar char="⇨"/>
              <a:tabLst>
                <a:tab pos="301625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Keine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eigenständige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(ICD-10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F32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50" dirty="0">
                <a:solidFill>
                  <a:prstClr val="black"/>
                </a:solidFill>
                <a:latin typeface="Trebuchet MS"/>
                <a:cs typeface="Trebuchet MS"/>
              </a:rPr>
              <a:t>+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Zusatz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prstClr val="black"/>
                </a:solidFill>
                <a:latin typeface="Trebuchet MS"/>
                <a:cs typeface="Trebuchet MS"/>
              </a:rPr>
              <a:t>O99.3)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01625" indent="-288925">
              <a:spcBef>
                <a:spcPts val="290"/>
              </a:spcBef>
              <a:buFont typeface="Cambria Math"/>
              <a:buChar char="⇨"/>
              <a:tabLst>
                <a:tab pos="301625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vulnerable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Zeit,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Risikofaktor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für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eine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Depression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sz="25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504190" algn="ctr">
              <a:defRPr/>
            </a:pPr>
            <a:r>
              <a:rPr sz="2000" b="1" spc="-145" dirty="0">
                <a:solidFill>
                  <a:prstClr val="black"/>
                </a:solidFill>
                <a:latin typeface="Gill Sans MT"/>
                <a:cs typeface="Gill Sans MT"/>
              </a:rPr>
              <a:t>Symptome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54" y="2555749"/>
            <a:ext cx="5711825" cy="32505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61950" indent="-349250">
              <a:spcBef>
                <a:spcPts val="290"/>
              </a:spcBef>
              <a:buFont typeface="Symbol"/>
              <a:buChar char=""/>
              <a:tabLst>
                <a:tab pos="361315" algn="l"/>
                <a:tab pos="361950" algn="l"/>
              </a:tabLst>
              <a:defRPr/>
            </a:pP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Müdigkeit,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Erschöpfung,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Energiemangel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61950" indent="-349250">
              <a:spcBef>
                <a:spcPts val="190"/>
              </a:spcBef>
              <a:buFont typeface="Symbol"/>
              <a:buChar char=""/>
              <a:tabLst>
                <a:tab pos="361315" algn="l"/>
                <a:tab pos="36195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Konzentrationsstörung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Schlafstörung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Veränderter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Appetit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9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Stimmungsschwankungen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8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Traurigkeit,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Weinerlichkeit,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Leeregefühl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Zweifel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Fähigkeit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eine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gute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Mutter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zu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sein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Ängste,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Panikattacken,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Zwangsgedanken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Psychotische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Symptome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(ICD-10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F2)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7095" y="2708920"/>
            <a:ext cx="2629716" cy="175488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551004" y="5180076"/>
            <a:ext cx="13900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buFont typeface="Cambria Math"/>
              <a:buChar char="⇨"/>
              <a:tabLst>
                <a:tab pos="288925" algn="l"/>
              </a:tabLst>
              <a:defRPr/>
            </a:pPr>
            <a:r>
              <a:rPr sz="2000" spc="-5" dirty="0">
                <a:solidFill>
                  <a:prstClr val="black"/>
                </a:solidFill>
                <a:latin typeface="Calibri Light"/>
                <a:cs typeface="Calibri Light"/>
              </a:rPr>
              <a:t>auch</a:t>
            </a:r>
            <a:r>
              <a:rPr sz="2000" spc="-85" dirty="0">
                <a:solidFill>
                  <a:prstClr val="black"/>
                </a:solidFill>
                <a:latin typeface="Calibri Light"/>
                <a:cs typeface="Calibri Light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Calibri Light"/>
                <a:cs typeface="Calibri Light"/>
              </a:rPr>
              <a:t>Väter </a:t>
            </a:r>
            <a:r>
              <a:rPr sz="2000" spc="-440" dirty="0">
                <a:solidFill>
                  <a:prstClr val="black"/>
                </a:solidFill>
                <a:latin typeface="Calibri Light"/>
                <a:cs typeface="Calibri Light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Calibri Light"/>
                <a:cs typeface="Calibri Light"/>
              </a:rPr>
              <a:t>betroffen!</a:t>
            </a:r>
            <a:endParaRPr sz="200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31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0349775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111823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Bu</a:t>
            </a:r>
            <a:r>
              <a:rPr sz="2500" b="0" spc="-35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2500" b="0" spc="-25" dirty="0">
                <a:solidFill>
                  <a:srgbClr val="000000"/>
                </a:solidFill>
                <a:latin typeface="Trebuchet MS"/>
                <a:cs typeface="Trebuchet MS"/>
              </a:rPr>
              <a:t>nout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3" y="1296924"/>
            <a:ext cx="6828790" cy="3309239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01625" indent="-288925">
              <a:spcBef>
                <a:spcPts val="605"/>
              </a:spcBef>
              <a:buFont typeface="Cambria Math"/>
              <a:buChar char="⇨"/>
              <a:tabLst>
                <a:tab pos="301625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Keine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eigenständige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prstClr val="black"/>
                </a:solidFill>
                <a:latin typeface="Trebuchet MS"/>
                <a:cs typeface="Trebuchet MS"/>
              </a:rPr>
              <a:t>(ICD-10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F32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50" dirty="0">
                <a:solidFill>
                  <a:prstClr val="black"/>
                </a:solidFill>
                <a:latin typeface="Trebuchet MS"/>
                <a:cs typeface="Trebuchet MS"/>
              </a:rPr>
              <a:t>+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Zusatz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Z73)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01625" indent="-288925">
              <a:spcBef>
                <a:spcPts val="500"/>
              </a:spcBef>
              <a:buFont typeface="Cambria Math"/>
              <a:buChar char="⇨"/>
              <a:tabLst>
                <a:tab pos="301625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Zustand,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Risikofaktor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für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eine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Depression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5"/>
              </a:spcBef>
              <a:defRPr/>
            </a:pPr>
            <a:endParaRPr sz="28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2805430">
              <a:defRPr/>
            </a:pP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2000" b="1" spc="-240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45" dirty="0">
                <a:solidFill>
                  <a:prstClr val="black"/>
                </a:solidFill>
                <a:latin typeface="Gill Sans MT"/>
                <a:cs typeface="Gill Sans MT"/>
              </a:rPr>
              <a:t>ei</a:t>
            </a:r>
            <a:r>
              <a:rPr sz="2000" b="1" spc="-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i</a:t>
            </a:r>
            <a:r>
              <a:rPr sz="2000" b="1" spc="-254" dirty="0">
                <a:solidFill>
                  <a:prstClr val="black"/>
                </a:solidFill>
                <a:latin typeface="Gill Sans MT"/>
                <a:cs typeface="Gill Sans MT"/>
              </a:rPr>
              <a:t>m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30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i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o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20"/>
              </a:spcBef>
              <a:defRPr/>
            </a:pPr>
            <a:endParaRPr sz="29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5600" indent="-342900"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Gefühle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von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Erschöpfung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370205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Erhöhte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mentale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Distanz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zum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Beruf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oder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Zynismus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Reduzierte professionelle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Effizienz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0747" y="3415889"/>
            <a:ext cx="2662626" cy="177491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32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750688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66090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Schwierigkeiten,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5" dirty="0">
                <a:solidFill>
                  <a:srgbClr val="000000"/>
                </a:solidFill>
                <a:latin typeface="Trebuchet MS"/>
                <a:cs typeface="Trebuchet MS"/>
              </a:rPr>
              <a:t>die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daraus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für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 Kinder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entstehen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33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4" y="1312164"/>
            <a:ext cx="4871085" cy="40366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5600" indent="-342900">
              <a:spcBef>
                <a:spcPts val="29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Tabuisierung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Kommunikationsverbot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Loyalitätskonflikt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1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Schuldgefühle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8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Abwertungserlebnisse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Stigmatisierung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31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Parentifizierung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Zusatzbelastungen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1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Emotionale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Vernachlässigung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8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Betreuungsdefizit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Isolierung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31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Desorientierung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Ängste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13590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58134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85" dirty="0">
                <a:solidFill>
                  <a:srgbClr val="000000"/>
                </a:solidFill>
                <a:latin typeface="Trebuchet MS"/>
                <a:cs typeface="Trebuchet MS"/>
              </a:rPr>
              <a:t>Was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25" dirty="0">
                <a:solidFill>
                  <a:srgbClr val="000000"/>
                </a:solidFill>
                <a:latin typeface="Trebuchet MS"/>
                <a:cs typeface="Trebuchet MS"/>
              </a:rPr>
              <a:t>ist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entscheidend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für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5" dirty="0">
                <a:solidFill>
                  <a:srgbClr val="000000"/>
                </a:solidFill>
                <a:latin typeface="Trebuchet MS"/>
                <a:cs typeface="Trebuchet MS"/>
              </a:rPr>
              <a:t>die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dirty="0">
                <a:solidFill>
                  <a:srgbClr val="000000"/>
                </a:solidFill>
                <a:latin typeface="Trebuchet MS"/>
                <a:cs typeface="Trebuchet MS"/>
              </a:rPr>
              <a:t>Bewältigung?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34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4" y="1323340"/>
            <a:ext cx="7606665" cy="4620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  <a:defRPr/>
            </a:pPr>
            <a:r>
              <a:rPr sz="1600" b="1" spc="-90" dirty="0">
                <a:solidFill>
                  <a:prstClr val="black"/>
                </a:solidFill>
                <a:latin typeface="Gill Sans MT"/>
                <a:cs typeface="Gill Sans MT"/>
              </a:rPr>
              <a:t>Innere</a:t>
            </a:r>
            <a:r>
              <a:rPr sz="1600" b="1" spc="-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50" dirty="0">
                <a:solidFill>
                  <a:prstClr val="black"/>
                </a:solidFill>
                <a:latin typeface="Gill Sans MT"/>
                <a:cs typeface="Gill Sans MT"/>
              </a:rPr>
              <a:t>und</a:t>
            </a:r>
            <a:r>
              <a:rPr sz="16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60" dirty="0">
                <a:solidFill>
                  <a:prstClr val="black"/>
                </a:solidFill>
                <a:latin typeface="Gill Sans MT"/>
                <a:cs typeface="Gill Sans MT"/>
              </a:rPr>
              <a:t>äussere</a:t>
            </a:r>
            <a:r>
              <a:rPr sz="1600" b="1" spc="-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55" dirty="0">
                <a:solidFill>
                  <a:prstClr val="black"/>
                </a:solidFill>
                <a:latin typeface="Gill Sans MT"/>
                <a:cs typeface="Gill Sans MT"/>
              </a:rPr>
              <a:t>Stabilisierungsmechanismen</a:t>
            </a:r>
            <a:endParaRPr sz="16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755650" indent="-286385">
              <a:lnSpc>
                <a:spcPts val="1670"/>
              </a:lnSpc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Vertraute</a:t>
            </a: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Trebuchet MS"/>
                <a:cs typeface="Trebuchet MS"/>
              </a:rPr>
              <a:t>Bezugsperson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>
              <a:lnSpc>
                <a:spcPts val="1630"/>
              </a:lnSpc>
              <a:spcBef>
                <a:spcPts val="25"/>
              </a:spcBef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Emotionale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Verfügbarkeit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Trebuchet MS"/>
                <a:cs typeface="Trebuchet MS"/>
              </a:rPr>
              <a:t>Eltern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>
              <a:lnSpc>
                <a:spcPts val="1630"/>
              </a:lnSpc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Unterstützung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durch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Grosseltern,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Verwandte,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Trebuchet MS"/>
                <a:cs typeface="Trebuchet MS"/>
              </a:rPr>
              <a:t>Nachbarn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90" dirty="0">
                <a:solidFill>
                  <a:prstClr val="black"/>
                </a:solidFill>
                <a:latin typeface="Trebuchet MS"/>
                <a:cs typeface="Trebuchet MS"/>
              </a:rPr>
              <a:t>etc.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015" marR="447675" indent="-285750">
              <a:lnSpc>
                <a:spcPts val="1420"/>
              </a:lnSpc>
              <a:spcBef>
                <a:spcPts val="285"/>
              </a:spcBef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Einbettung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des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 Kindes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eine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soziale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Gemeinschaft ausserhalb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Familie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(Hobbies, </a:t>
            </a:r>
            <a:r>
              <a:rPr sz="1400" spc="-40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Freunde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treffen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prstClr val="black"/>
                </a:solidFill>
                <a:latin typeface="Trebuchet MS"/>
                <a:cs typeface="Trebuchet MS"/>
              </a:rPr>
              <a:t>u.a.)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>
              <a:lnSpc>
                <a:spcPts val="1575"/>
              </a:lnSpc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Personale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soziale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Trebuchet MS"/>
                <a:cs typeface="Trebuchet MS"/>
              </a:rPr>
              <a:t>Schutz-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Risikofaktoren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(siehe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Resilienz)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35"/>
              </a:spcBef>
              <a:buFont typeface="Symbol"/>
              <a:buChar char=""/>
              <a:defRPr/>
            </a:pPr>
            <a:endParaRPr sz="14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lnSpc>
                <a:spcPts val="1910"/>
              </a:lnSpc>
              <a:defRPr/>
            </a:pPr>
            <a:r>
              <a:rPr sz="1600" b="1" spc="-75" dirty="0">
                <a:solidFill>
                  <a:prstClr val="black"/>
                </a:solidFill>
                <a:latin typeface="Gill Sans MT"/>
                <a:cs typeface="Gill Sans MT"/>
              </a:rPr>
              <a:t>Zeitpunkt,</a:t>
            </a:r>
            <a:r>
              <a:rPr sz="1600" b="1" spc="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60" dirty="0">
                <a:solidFill>
                  <a:prstClr val="black"/>
                </a:solidFill>
                <a:latin typeface="Gill Sans MT"/>
                <a:cs typeface="Gill Sans MT"/>
              </a:rPr>
              <a:t>Intensität,</a:t>
            </a:r>
            <a:r>
              <a:rPr sz="1600" b="1" spc="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105" dirty="0">
                <a:solidFill>
                  <a:prstClr val="black"/>
                </a:solidFill>
                <a:latin typeface="Gill Sans MT"/>
                <a:cs typeface="Gill Sans MT"/>
              </a:rPr>
              <a:t>Dauer</a:t>
            </a:r>
            <a:r>
              <a:rPr sz="1600" b="1" spc="2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110" dirty="0">
                <a:solidFill>
                  <a:prstClr val="black"/>
                </a:solidFill>
                <a:latin typeface="Gill Sans MT"/>
                <a:cs typeface="Gill Sans MT"/>
              </a:rPr>
              <a:t>der</a:t>
            </a:r>
            <a:r>
              <a:rPr sz="1600" b="1" spc="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65" dirty="0">
                <a:solidFill>
                  <a:prstClr val="black"/>
                </a:solidFill>
                <a:latin typeface="Gill Sans MT"/>
                <a:cs typeface="Gill Sans MT"/>
              </a:rPr>
              <a:t>Krankheitsphase</a:t>
            </a:r>
            <a:r>
              <a:rPr sz="1600" b="1" spc="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50" dirty="0">
                <a:solidFill>
                  <a:prstClr val="black"/>
                </a:solidFill>
                <a:latin typeface="Gill Sans MT"/>
                <a:cs typeface="Gill Sans MT"/>
              </a:rPr>
              <a:t>und</a:t>
            </a:r>
            <a:r>
              <a:rPr sz="1600" b="1" spc="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15" dirty="0">
                <a:solidFill>
                  <a:prstClr val="black"/>
                </a:solidFill>
                <a:latin typeface="Gill Sans MT"/>
                <a:cs typeface="Gill Sans MT"/>
              </a:rPr>
              <a:t>jeweiliges</a:t>
            </a:r>
            <a:r>
              <a:rPr sz="1600" b="1" spc="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55" dirty="0">
                <a:solidFill>
                  <a:prstClr val="black"/>
                </a:solidFill>
                <a:latin typeface="Gill Sans MT"/>
                <a:cs typeface="Gill Sans MT"/>
              </a:rPr>
              <a:t>Krankheitsstadi</a:t>
            </a:r>
            <a:r>
              <a:rPr sz="1600" spc="-55" dirty="0">
                <a:solidFill>
                  <a:prstClr val="black"/>
                </a:solidFill>
                <a:latin typeface="Trebuchet MS"/>
                <a:cs typeface="Trebuchet MS"/>
              </a:rPr>
              <a:t>um</a:t>
            </a:r>
            <a:endParaRPr sz="16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015" marR="552450" indent="-285750" algn="just">
              <a:lnSpc>
                <a:spcPts val="1390"/>
              </a:lnSpc>
              <a:spcBef>
                <a:spcPts val="280"/>
              </a:spcBef>
              <a:buFont typeface="Symbol"/>
              <a:buChar char=""/>
              <a:tabLst>
                <a:tab pos="755650" algn="l"/>
              </a:tabLst>
              <a:defRPr/>
            </a:pP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Entwicklungsphase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des 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Kindes (Höchste </a:t>
            </a:r>
            <a:r>
              <a:rPr sz="1400" spc="-10" dirty="0">
                <a:solidFill>
                  <a:prstClr val="black"/>
                </a:solidFill>
                <a:latin typeface="Trebuchet MS"/>
                <a:cs typeface="Trebuchet MS"/>
              </a:rPr>
              <a:t>Gefährdung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in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frühen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Kindheit </a:t>
            </a:r>
            <a:r>
              <a:rPr sz="1400" spc="5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im </a:t>
            </a:r>
            <a:r>
              <a:rPr sz="1400" spc="-40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Jugendalter)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 algn="just">
              <a:lnSpc>
                <a:spcPts val="1610"/>
              </a:lnSpc>
              <a:buFont typeface="Symbol"/>
              <a:buChar char=""/>
              <a:tabLst>
                <a:tab pos="755650" algn="l"/>
              </a:tabLst>
              <a:defRPr/>
            </a:pP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Einmalig,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Trebuchet MS"/>
                <a:cs typeface="Trebuchet MS"/>
              </a:rPr>
              <a:t>befristet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oder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chronischer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Verlauf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015" marR="5080" indent="-285750" algn="just">
              <a:lnSpc>
                <a:spcPct val="80000"/>
              </a:lnSpc>
              <a:spcBef>
                <a:spcPts val="360"/>
              </a:spcBef>
              <a:buFont typeface="Symbol"/>
              <a:buChar char=""/>
              <a:tabLst>
                <a:tab pos="755650" algn="l"/>
              </a:tabLst>
              <a:defRPr/>
            </a:pP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Art </a:t>
            </a:r>
            <a:r>
              <a:rPr sz="1400" spc="5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Schwere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1400" spc="-20" dirty="0">
                <a:solidFill>
                  <a:prstClr val="black"/>
                </a:solidFill>
                <a:latin typeface="Trebuchet MS"/>
                <a:cs typeface="Trebuchet MS"/>
              </a:rPr>
              <a:t>Erkrankung </a:t>
            </a: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(Bsp: 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bei </a:t>
            </a: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einer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Schizophrenie </a:t>
            </a:r>
            <a:r>
              <a:rPr sz="1400" spc="-65" dirty="0">
                <a:solidFill>
                  <a:prstClr val="black"/>
                </a:solidFill>
                <a:latin typeface="Trebuchet MS"/>
                <a:cs typeface="Trebuchet MS"/>
              </a:rPr>
              <a:t>ist 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das Risiko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Kinder </a:t>
            </a: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für </a:t>
            </a:r>
            <a:r>
              <a:rPr sz="1400" spc="-40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die 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Entwicklung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eigener psychischer </a:t>
            </a:r>
            <a:r>
              <a:rPr sz="1400" spc="-15" dirty="0">
                <a:solidFill>
                  <a:prstClr val="black"/>
                </a:solidFill>
                <a:latin typeface="Trebuchet MS"/>
                <a:cs typeface="Trebuchet MS"/>
              </a:rPr>
              <a:t>Störungen 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grösser 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als bei </a:t>
            </a: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einer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Depression. </a:t>
            </a:r>
            <a:r>
              <a:rPr sz="1400" spc="35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zwar </a:t>
            </a:r>
            <a:r>
              <a:rPr sz="1400" spc="-40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grösstenteils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zurückzuführen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soziale,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nicht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biologische,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Faktoren.)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20"/>
              </a:spcBef>
              <a:buFont typeface="Symbol"/>
              <a:buChar char=""/>
              <a:defRPr/>
            </a:pPr>
            <a:endParaRPr sz="16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lnSpc>
                <a:spcPts val="1910"/>
              </a:lnSpc>
              <a:defRPr/>
            </a:pPr>
            <a:r>
              <a:rPr sz="1600" b="1" spc="-80" dirty="0">
                <a:solidFill>
                  <a:prstClr val="black"/>
                </a:solidFill>
                <a:latin typeface="Gill Sans MT"/>
                <a:cs typeface="Gill Sans MT"/>
              </a:rPr>
              <a:t>Familiäre</a:t>
            </a:r>
            <a:r>
              <a:rPr sz="1600" b="1" spc="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600" b="1" spc="-75" dirty="0">
                <a:solidFill>
                  <a:prstClr val="black"/>
                </a:solidFill>
                <a:latin typeface="Gill Sans MT"/>
                <a:cs typeface="Gill Sans MT"/>
              </a:rPr>
              <a:t>Krankheitsverarbeitung</a:t>
            </a:r>
            <a:endParaRPr sz="16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755015" marR="150495" indent="-285750">
              <a:lnSpc>
                <a:spcPts val="1390"/>
              </a:lnSpc>
              <a:spcBef>
                <a:spcPts val="280"/>
              </a:spcBef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Erklärungen </a:t>
            </a:r>
            <a:r>
              <a:rPr sz="1400" spc="20" dirty="0">
                <a:solidFill>
                  <a:prstClr val="black"/>
                </a:solidFill>
                <a:latin typeface="Trebuchet MS"/>
                <a:cs typeface="Trebuchet MS"/>
              </a:rPr>
              <a:t>&amp;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Information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über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Erkrankung,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offenes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Gesprächsklima, 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Fragen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Kinder </a:t>
            </a:r>
            <a:r>
              <a:rPr sz="1400" spc="-40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beantworten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>
              <a:lnSpc>
                <a:spcPts val="1630"/>
              </a:lnSpc>
              <a:spcBef>
                <a:spcPts val="30"/>
              </a:spcBef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60" dirty="0">
                <a:solidFill>
                  <a:prstClr val="black"/>
                </a:solidFill>
                <a:latin typeface="Trebuchet MS"/>
                <a:cs typeface="Trebuchet MS"/>
              </a:rPr>
              <a:t>Familiäres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Klima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allgemein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>
              <a:lnSpc>
                <a:spcPts val="1630"/>
              </a:lnSpc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dirty="0">
                <a:solidFill>
                  <a:prstClr val="black"/>
                </a:solidFill>
                <a:latin typeface="Trebuchet MS"/>
                <a:cs typeface="Trebuchet MS"/>
              </a:rPr>
              <a:t>Auswirkungen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Trebuchet MS"/>
                <a:cs typeface="Trebuchet MS"/>
              </a:rPr>
              <a:t>Symptome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4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prstClr val="black"/>
                </a:solidFill>
                <a:latin typeface="Trebuchet MS"/>
                <a:cs typeface="Trebuchet MS"/>
              </a:rPr>
              <a:t>Beziehungsgestaltung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Trebuchet MS"/>
                <a:cs typeface="Trebuchet MS"/>
              </a:rPr>
              <a:t>den</a:t>
            </a:r>
            <a:r>
              <a:rPr sz="14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prstClr val="black"/>
                </a:solidFill>
                <a:latin typeface="Trebuchet MS"/>
                <a:cs typeface="Trebuchet MS"/>
              </a:rPr>
              <a:t>Familienalltag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indent="-286385">
              <a:spcBef>
                <a:spcPts val="25"/>
              </a:spcBef>
              <a:buFont typeface="Symbol"/>
              <a:buChar char=""/>
              <a:tabLst>
                <a:tab pos="755015" algn="l"/>
                <a:tab pos="755650" algn="l"/>
              </a:tabLst>
              <a:defRPr/>
            </a:pPr>
            <a:r>
              <a:rPr sz="1400" spc="-75" dirty="0">
                <a:solidFill>
                  <a:prstClr val="black"/>
                </a:solidFill>
                <a:latin typeface="Trebuchet MS"/>
                <a:cs typeface="Trebuchet MS"/>
              </a:rPr>
              <a:t>Elterliche</a:t>
            </a:r>
            <a:r>
              <a:rPr sz="14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prstClr val="black"/>
                </a:solidFill>
                <a:latin typeface="Trebuchet MS"/>
                <a:cs typeface="Trebuchet MS"/>
              </a:rPr>
              <a:t>Krankheitseinsicht</a:t>
            </a:r>
            <a:endParaRPr sz="14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77647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797" y="2249931"/>
            <a:ext cx="643445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245" dirty="0"/>
              <a:t>Was</a:t>
            </a:r>
            <a:r>
              <a:rPr spc="-20" dirty="0"/>
              <a:t> </a:t>
            </a:r>
            <a:r>
              <a:rPr spc="-140" dirty="0"/>
              <a:t>kann</a:t>
            </a:r>
            <a:r>
              <a:rPr spc="-15" dirty="0"/>
              <a:t> </a:t>
            </a:r>
            <a:r>
              <a:rPr spc="-105" dirty="0"/>
              <a:t>ich</a:t>
            </a:r>
            <a:r>
              <a:rPr spc="-15" dirty="0"/>
              <a:t> </a:t>
            </a:r>
            <a:r>
              <a:rPr spc="-10" dirty="0"/>
              <a:t>als</a:t>
            </a:r>
            <a:r>
              <a:rPr spc="-15" dirty="0"/>
              <a:t> </a:t>
            </a:r>
            <a:r>
              <a:rPr spc="-185" dirty="0"/>
              <a:t>Fachperson </a:t>
            </a:r>
            <a:r>
              <a:rPr spc="-1100" dirty="0"/>
              <a:t> </a:t>
            </a:r>
            <a:r>
              <a:rPr spc="-5" dirty="0"/>
              <a:t>tun?</a:t>
            </a:r>
          </a:p>
        </p:txBody>
      </p:sp>
    </p:spTree>
    <p:extLst>
      <p:ext uri="{BB962C8B-B14F-4D97-AF65-F5344CB8AC3E}">
        <p14:creationId xmlns:p14="http://schemas.microsoft.com/office/powerpoint/2010/main" val="17746000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447421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80" dirty="0">
                <a:solidFill>
                  <a:srgbClr val="000000"/>
                </a:solidFill>
                <a:latin typeface="Trebuchet MS"/>
                <a:cs typeface="Trebuchet MS"/>
              </a:rPr>
              <a:t>Betroffene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0" dirty="0">
                <a:solidFill>
                  <a:srgbClr val="000000"/>
                </a:solidFill>
                <a:latin typeface="Trebuchet MS"/>
                <a:cs typeface="Trebuchet MS"/>
              </a:rPr>
              <a:t>Familien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unterstützen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36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459831" y="1296924"/>
            <a:ext cx="7421880" cy="414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065" marR="767080" indent="300355">
              <a:lnSpc>
                <a:spcPct val="121000"/>
              </a:lnSpc>
              <a:spcBef>
                <a:spcPts val="100"/>
              </a:spcBef>
              <a:defRPr/>
            </a:pPr>
            <a:r>
              <a:rPr sz="2000" b="1" spc="-135" dirty="0">
                <a:solidFill>
                  <a:prstClr val="black"/>
                </a:solidFill>
                <a:latin typeface="Gill Sans MT"/>
                <a:cs typeface="Gill Sans MT"/>
              </a:rPr>
              <a:t>Fa</a:t>
            </a:r>
            <a:r>
              <a:rPr sz="2000" b="1" spc="-125" dirty="0">
                <a:solidFill>
                  <a:prstClr val="black"/>
                </a:solidFill>
                <a:latin typeface="Gill Sans MT"/>
                <a:cs typeface="Gill Sans MT"/>
              </a:rPr>
              <a:t>c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hp</a:t>
            </a: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30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o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90" dirty="0">
                <a:solidFill>
                  <a:prstClr val="black"/>
                </a:solidFill>
                <a:latin typeface="Gill Sans MT"/>
                <a:cs typeface="Gill Sans MT"/>
              </a:rPr>
              <a:t>kö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nn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80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90" dirty="0">
                <a:solidFill>
                  <a:prstClr val="black"/>
                </a:solidFill>
                <a:latin typeface="Gill Sans MT"/>
                <a:cs typeface="Gill Sans MT"/>
              </a:rPr>
              <a:t>l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2000" b="1" spc="-160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2000" b="1" spc="-140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i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un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18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30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ü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160" dirty="0">
                <a:solidFill>
                  <a:prstClr val="black"/>
                </a:solidFill>
                <a:latin typeface="Gill Sans MT"/>
                <a:cs typeface="Gill Sans MT"/>
              </a:rPr>
              <a:t>z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10" dirty="0">
                <a:solidFill>
                  <a:prstClr val="black"/>
                </a:solidFill>
                <a:latin typeface="Gill Sans MT"/>
                <a:cs typeface="Gill Sans MT"/>
              </a:rPr>
              <a:t>, 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die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60" dirty="0">
                <a:solidFill>
                  <a:prstClr val="black"/>
                </a:solidFill>
                <a:latin typeface="Gill Sans MT"/>
                <a:cs typeface="Gill Sans MT"/>
              </a:rPr>
              <a:t>eigene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60" dirty="0">
                <a:solidFill>
                  <a:prstClr val="black"/>
                </a:solidFill>
                <a:latin typeface="Gill Sans MT"/>
                <a:cs typeface="Gill Sans MT"/>
              </a:rPr>
              <a:t>Resilienz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und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65" dirty="0">
                <a:solidFill>
                  <a:prstClr val="black"/>
                </a:solidFill>
                <a:latin typeface="Gill Sans MT"/>
                <a:cs typeface="Gill Sans MT"/>
              </a:rPr>
              <a:t>jene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25" dirty="0">
                <a:solidFill>
                  <a:prstClr val="black"/>
                </a:solidFill>
                <a:latin typeface="Gill Sans MT"/>
                <a:cs typeface="Gill Sans MT"/>
              </a:rPr>
              <a:t>ihrer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10" dirty="0">
                <a:solidFill>
                  <a:prstClr val="black"/>
                </a:solidFill>
                <a:latin typeface="Gill Sans MT"/>
                <a:cs typeface="Gill Sans MT"/>
              </a:rPr>
              <a:t>Kinder</a:t>
            </a:r>
            <a:r>
              <a:rPr sz="2000" b="1" spc="-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10" dirty="0">
                <a:solidFill>
                  <a:prstClr val="black"/>
                </a:solidFill>
                <a:latin typeface="Gill Sans MT"/>
                <a:cs typeface="Gill Sans MT"/>
              </a:rPr>
              <a:t>zu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70" dirty="0">
                <a:solidFill>
                  <a:prstClr val="black"/>
                </a:solidFill>
                <a:latin typeface="Gill Sans MT"/>
                <a:cs typeface="Gill Sans MT"/>
              </a:rPr>
              <a:t>stärken!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25"/>
              </a:spcBef>
              <a:defRPr/>
            </a:pPr>
            <a:endParaRPr sz="335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572510" indent="-289560">
              <a:buFont typeface="Cambria Math"/>
              <a:buChar char="⇨"/>
              <a:tabLst>
                <a:tab pos="3573145" algn="l"/>
              </a:tabLst>
              <a:defRPr/>
            </a:pPr>
            <a:r>
              <a:rPr sz="2000" spc="85" dirty="0">
                <a:solidFill>
                  <a:prstClr val="black"/>
                </a:solidFill>
                <a:latin typeface="Trebuchet MS"/>
                <a:cs typeface="Trebuchet MS"/>
              </a:rPr>
              <a:t>Wie?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15"/>
              </a:spcBef>
              <a:buFont typeface="Cambria Math"/>
              <a:buChar char="⇨"/>
              <a:defRPr/>
            </a:pPr>
            <a:endParaRPr sz="2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5080" indent="168910">
              <a:defRPr/>
            </a:pPr>
            <a:r>
              <a:rPr sz="2000" b="1" spc="-110" dirty="0">
                <a:solidFill>
                  <a:prstClr val="black"/>
                </a:solidFill>
                <a:latin typeface="Gill Sans MT"/>
                <a:cs typeface="Gill Sans MT"/>
              </a:rPr>
              <a:t>Eine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tragfähige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75" dirty="0">
                <a:solidFill>
                  <a:prstClr val="black"/>
                </a:solidFill>
                <a:latin typeface="Gill Sans MT"/>
                <a:cs typeface="Gill Sans MT"/>
              </a:rPr>
              <a:t>Beziehung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60" dirty="0">
                <a:solidFill>
                  <a:prstClr val="black"/>
                </a:solidFill>
                <a:latin typeface="Gill Sans MT"/>
                <a:cs typeface="Gill Sans MT"/>
              </a:rPr>
              <a:t>zwischen</a:t>
            </a:r>
            <a:r>
              <a:rPr sz="2000" b="1" spc="-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95" dirty="0">
                <a:solidFill>
                  <a:prstClr val="black"/>
                </a:solidFill>
                <a:latin typeface="Gill Sans MT"/>
                <a:cs typeface="Gill Sans MT"/>
              </a:rPr>
              <a:t>Helfern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und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90" dirty="0">
                <a:solidFill>
                  <a:prstClr val="black"/>
                </a:solidFill>
                <a:latin typeface="Gill Sans MT"/>
                <a:cs typeface="Gill Sans MT"/>
              </a:rPr>
              <a:t>Betroffenen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40" dirty="0">
                <a:solidFill>
                  <a:prstClr val="black"/>
                </a:solidFill>
                <a:latin typeface="Gill Sans MT"/>
                <a:cs typeface="Gill Sans MT"/>
              </a:rPr>
              <a:t>ist </a:t>
            </a:r>
            <a:r>
              <a:rPr sz="2000" b="1" spc="-3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0" dirty="0">
                <a:solidFill>
                  <a:prstClr val="black"/>
                </a:solidFill>
                <a:latin typeface="Gill Sans MT"/>
                <a:cs typeface="Gill Sans MT"/>
              </a:rPr>
              <a:t>notwendig,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05" dirty="0">
                <a:solidFill>
                  <a:prstClr val="black"/>
                </a:solidFill>
                <a:latin typeface="Gill Sans MT"/>
                <a:cs typeface="Gill Sans MT"/>
              </a:rPr>
              <a:t>damit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0" dirty="0">
                <a:solidFill>
                  <a:prstClr val="black"/>
                </a:solidFill>
                <a:latin typeface="Gill Sans MT"/>
                <a:cs typeface="Gill Sans MT"/>
              </a:rPr>
              <a:t>Massnahmen</a:t>
            </a:r>
            <a:r>
              <a:rPr sz="2000" b="1" spc="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55" dirty="0">
                <a:solidFill>
                  <a:prstClr val="black"/>
                </a:solidFill>
                <a:latin typeface="Gill Sans MT"/>
                <a:cs typeface="Gill Sans MT"/>
              </a:rPr>
              <a:t>und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95" dirty="0">
                <a:solidFill>
                  <a:prstClr val="black"/>
                </a:solidFill>
                <a:latin typeface="Gill Sans MT"/>
                <a:cs typeface="Gill Sans MT"/>
              </a:rPr>
              <a:t>Interventionen</a:t>
            </a:r>
            <a:r>
              <a:rPr sz="2000" b="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60" dirty="0">
                <a:solidFill>
                  <a:prstClr val="black"/>
                </a:solidFill>
                <a:latin typeface="Gill Sans MT"/>
                <a:cs typeface="Gill Sans MT"/>
              </a:rPr>
              <a:t>etwas</a:t>
            </a:r>
            <a:r>
              <a:rPr sz="2000" b="1" spc="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45" dirty="0">
                <a:solidFill>
                  <a:prstClr val="black"/>
                </a:solidFill>
                <a:latin typeface="Gill Sans MT"/>
                <a:cs typeface="Gill Sans MT"/>
              </a:rPr>
              <a:t>bringen!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spcBef>
                <a:spcPts val="10"/>
              </a:spcBef>
              <a:defRPr/>
            </a:pPr>
            <a:endParaRPr sz="285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80010">
              <a:defRPr/>
            </a:pPr>
            <a:r>
              <a:rPr sz="2000" spc="-105" dirty="0">
                <a:solidFill>
                  <a:prstClr val="black"/>
                </a:solidFill>
                <a:latin typeface="Trebuchet MS"/>
                <a:cs typeface="Trebuchet MS"/>
              </a:rPr>
              <a:t>Ziel: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Mit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den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prstClr val="black"/>
                </a:solidFill>
                <a:latin typeface="Trebuchet MS"/>
                <a:cs typeface="Trebuchet MS"/>
              </a:rPr>
              <a:t>Eltern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gut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über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ins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Gespräch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kommen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15"/>
              </a:spcBef>
              <a:defRPr/>
            </a:pPr>
            <a:endParaRPr sz="2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72510" indent="-289560">
              <a:buFont typeface="Cambria Math"/>
              <a:buChar char="⇨"/>
              <a:tabLst>
                <a:tab pos="3573145" algn="l"/>
              </a:tabLst>
              <a:defRPr/>
            </a:pPr>
            <a:r>
              <a:rPr sz="2000" spc="85" dirty="0">
                <a:solidFill>
                  <a:prstClr val="black"/>
                </a:solidFill>
                <a:latin typeface="Trebuchet MS"/>
                <a:cs typeface="Trebuchet MS"/>
              </a:rPr>
              <a:t>Wie?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895576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447421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85" dirty="0">
                <a:solidFill>
                  <a:srgbClr val="000000"/>
                </a:solidFill>
                <a:latin typeface="Trebuchet MS"/>
                <a:cs typeface="Trebuchet MS"/>
              </a:rPr>
              <a:t>Mit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10" dirty="0">
                <a:solidFill>
                  <a:srgbClr val="000000"/>
                </a:solidFill>
                <a:latin typeface="Trebuchet MS"/>
                <a:cs typeface="Trebuchet MS"/>
              </a:rPr>
              <a:t>Eltern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ins 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Gespräch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0" dirty="0">
                <a:solidFill>
                  <a:srgbClr val="000000"/>
                </a:solidFill>
                <a:latin typeface="Trebuchet MS"/>
                <a:cs typeface="Trebuchet MS"/>
              </a:rPr>
              <a:t>kommen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37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3202940" y="1586485"/>
            <a:ext cx="6054725" cy="2380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60985" algn="ctr">
              <a:spcBef>
                <a:spcPts val="100"/>
              </a:spcBef>
              <a:defRPr/>
            </a:pP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2000" b="1" spc="-240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45" dirty="0">
                <a:solidFill>
                  <a:prstClr val="black"/>
                </a:solidFill>
                <a:latin typeface="Gill Sans MT"/>
                <a:cs typeface="Gill Sans MT"/>
              </a:rPr>
              <a:t>ei</a:t>
            </a:r>
            <a:r>
              <a:rPr sz="2000" b="1" spc="-1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160" dirty="0">
                <a:solidFill>
                  <a:prstClr val="black"/>
                </a:solidFill>
                <a:latin typeface="Gill Sans MT"/>
                <a:cs typeface="Gill Sans MT"/>
              </a:rPr>
              <a:t>z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-155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2000" b="1" spc="-240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35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2000" b="1" spc="-30" dirty="0">
                <a:solidFill>
                  <a:prstClr val="black"/>
                </a:solidFill>
                <a:latin typeface="Gill Sans MT"/>
                <a:cs typeface="Gill Sans MT"/>
              </a:rPr>
              <a:t>l</a:t>
            </a:r>
            <a:r>
              <a:rPr sz="2000" b="1" spc="-105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000" b="1" spc="-1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000" b="1" spc="-254" dirty="0">
                <a:solidFill>
                  <a:prstClr val="black"/>
                </a:solidFill>
                <a:latin typeface="Gill Sans MT"/>
                <a:cs typeface="Gill Sans MT"/>
              </a:rPr>
              <a:t>F</a:t>
            </a:r>
            <a:r>
              <a:rPr sz="2000" b="1" spc="-195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2000" b="1" spc="-20" dirty="0">
                <a:solidFill>
                  <a:prstClr val="black"/>
                </a:solidFill>
                <a:latin typeface="Gill Sans MT"/>
                <a:cs typeface="Gill Sans MT"/>
              </a:rPr>
              <a:t>ag</a:t>
            </a:r>
            <a:r>
              <a:rPr sz="2000" b="1" spc="-80" dirty="0">
                <a:solidFill>
                  <a:prstClr val="black"/>
                </a:solidFill>
                <a:latin typeface="Gill Sans MT"/>
                <a:cs typeface="Gill Sans MT"/>
              </a:rPr>
              <a:t>en</a:t>
            </a:r>
            <a:r>
              <a:rPr sz="2000" b="1" spc="10" dirty="0">
                <a:solidFill>
                  <a:prstClr val="black"/>
                </a:solidFill>
                <a:latin typeface="Gill Sans MT"/>
                <a:cs typeface="Gill Sans MT"/>
              </a:rPr>
              <a:t>:</a:t>
            </a:r>
            <a:endParaRPr sz="20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defRPr/>
            </a:pPr>
            <a:endParaRPr sz="2300">
              <a:solidFill>
                <a:prstClr val="black"/>
              </a:solidFill>
              <a:latin typeface="Gill Sans MT"/>
              <a:cs typeface="Gill Sans MT"/>
            </a:endParaRPr>
          </a:p>
          <a:p>
            <a:pPr>
              <a:defRPr/>
            </a:pPr>
            <a:endParaRPr sz="225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293370" indent="-281305">
              <a:buFontTx/>
              <a:buAutoNum type="arabicPeriod"/>
              <a:tabLst>
                <a:tab pos="294005" algn="l"/>
              </a:tabLst>
              <a:defRPr/>
            </a:pP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Wie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geht’s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zuhause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prstClr val="black"/>
                </a:solidFill>
                <a:latin typeface="Trebuchet MS"/>
                <a:cs typeface="Trebuchet MS"/>
              </a:rPr>
              <a:t>so?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Was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läuft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gut,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was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weniger?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293370" indent="-281305">
              <a:spcBef>
                <a:spcPts val="1705"/>
              </a:spcBef>
              <a:buFontTx/>
              <a:buAutoNum type="arabicPeriod"/>
              <a:tabLst>
                <a:tab pos="294005" algn="l"/>
              </a:tabLst>
              <a:defRPr/>
            </a:pP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Wie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würden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Sie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es </a:t>
            </a: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denn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gerne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haben?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293370" indent="-281305">
              <a:spcBef>
                <a:spcPts val="1705"/>
              </a:spcBef>
              <a:buFontTx/>
              <a:buAutoNum type="arabicPeriod"/>
              <a:tabLst>
                <a:tab pos="294005" algn="l"/>
              </a:tabLst>
              <a:defRPr/>
            </a:pP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Was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000" spc="-12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au</a:t>
            </a:r>
            <a:r>
              <a:rPr sz="2000" spc="-110" dirty="0">
                <a:solidFill>
                  <a:prstClr val="black"/>
                </a:solidFill>
                <a:latin typeface="Trebuchet MS"/>
                <a:cs typeface="Trebuchet MS"/>
              </a:rPr>
              <a:t>c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h</a:t>
            </a:r>
            <a:r>
              <a:rPr sz="2000" spc="-130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180" dirty="0">
                <a:solidFill>
                  <a:prstClr val="black"/>
                </a:solidFill>
                <a:latin typeface="Trebuchet MS"/>
                <a:cs typeface="Trebuchet MS"/>
              </a:rPr>
              <a:t>,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m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130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d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as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2000" spc="-15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105" dirty="0">
                <a:solidFill>
                  <a:prstClr val="black"/>
                </a:solidFill>
                <a:latin typeface="Trebuchet MS"/>
                <a:cs typeface="Trebuchet MS"/>
              </a:rPr>
              <a:t>g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en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kan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000" spc="265" dirty="0">
                <a:solidFill>
                  <a:prstClr val="black"/>
                </a:solidFill>
                <a:latin typeface="Trebuchet MS"/>
                <a:cs typeface="Trebuchet MS"/>
              </a:rPr>
              <a:t>?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784428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447421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85" dirty="0">
                <a:solidFill>
                  <a:srgbClr val="000000"/>
                </a:solidFill>
                <a:latin typeface="Trebuchet MS"/>
                <a:cs typeface="Trebuchet MS"/>
              </a:rPr>
              <a:t>Mit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10" dirty="0">
                <a:solidFill>
                  <a:srgbClr val="000000"/>
                </a:solidFill>
                <a:latin typeface="Trebuchet MS"/>
                <a:cs typeface="Trebuchet MS"/>
              </a:rPr>
              <a:t>Eltern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ins 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Gespräch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0" dirty="0">
                <a:solidFill>
                  <a:srgbClr val="000000"/>
                </a:solidFill>
                <a:latin typeface="Trebuchet MS"/>
                <a:cs typeface="Trebuchet MS"/>
              </a:rPr>
              <a:t>kommen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38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4" y="1292351"/>
            <a:ext cx="7606665" cy="416306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5600" indent="-342900">
              <a:spcBef>
                <a:spcPts val="36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Ehrliches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 Interesse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am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Gegenüber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6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Authentisch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7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Empathisch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Belastungen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ansprechen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6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Einfühlen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in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Welt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des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Gegenübers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Übernahme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prstClr val="black"/>
                </a:solidFill>
                <a:latin typeface="Trebuchet MS"/>
                <a:cs typeface="Trebuchet MS"/>
              </a:rPr>
              <a:t>seiner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Perspektive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4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Akzeptanz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prstClr val="black"/>
                </a:solidFill>
                <a:latin typeface="Trebuchet MS"/>
                <a:cs typeface="Trebuchet MS"/>
              </a:rPr>
              <a:t>Wertschätzung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prstClr val="black"/>
                </a:solidFill>
                <a:latin typeface="Trebuchet MS"/>
                <a:cs typeface="Trebuchet MS"/>
              </a:rPr>
              <a:t>als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Person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6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eigene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5" dirty="0">
                <a:solidFill>
                  <a:prstClr val="black"/>
                </a:solidFill>
                <a:latin typeface="Trebuchet MS"/>
                <a:cs typeface="Trebuchet MS"/>
              </a:rPr>
              <a:t>Wahrnehmung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fokussieren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7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Alltagsnahe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Themen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ansprechen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prstClr val="black"/>
                </a:solidFill>
                <a:latin typeface="Trebuchet MS"/>
                <a:cs typeface="Trebuchet MS"/>
              </a:rPr>
              <a:t>(alltägliche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Situationen,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Rituale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erfragen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prstClr val="black"/>
                </a:solidFill>
                <a:latin typeface="Trebuchet MS"/>
                <a:cs typeface="Trebuchet MS"/>
              </a:rPr>
              <a:t>etc.)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6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Widerstände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feinfühlig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reagieren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4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Ggf.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Thema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stehen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lassen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später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erneut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prstClr val="black"/>
                </a:solidFill>
                <a:latin typeface="Trebuchet MS"/>
                <a:cs typeface="Trebuchet MS"/>
              </a:rPr>
              <a:t>ansprechen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496570" indent="-342900">
              <a:lnSpc>
                <a:spcPts val="1900"/>
              </a:lnSpc>
              <a:spcBef>
                <a:spcPts val="34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Ggf.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prstClr val="black"/>
                </a:solidFill>
                <a:latin typeface="Trebuchet MS"/>
                <a:cs typeface="Trebuchet MS"/>
              </a:rPr>
              <a:t>alternative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Gesprächsperson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prstClr val="black"/>
                </a:solidFill>
                <a:latin typeface="Trebuchet MS"/>
                <a:cs typeface="Trebuchet MS"/>
              </a:rPr>
              <a:t>explorieren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700" spc="-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zum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offenen</a:t>
            </a:r>
            <a:r>
              <a:rPr sz="17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Gespräch </a:t>
            </a:r>
            <a:r>
              <a:rPr sz="1700" spc="-49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motivieren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2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700" spc="-70" dirty="0">
                <a:solidFill>
                  <a:prstClr val="black"/>
                </a:solidFill>
                <a:latin typeface="Trebuchet MS"/>
                <a:cs typeface="Trebuchet MS"/>
              </a:rPr>
              <a:t>Bei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prstClr val="black"/>
                </a:solidFill>
                <a:latin typeface="Trebuchet MS"/>
                <a:cs typeface="Trebuchet MS"/>
              </a:rPr>
              <a:t>fehlender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Krankheitseinsicht</a:t>
            </a:r>
            <a:r>
              <a:rPr sz="17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15" dirty="0">
                <a:solidFill>
                  <a:prstClr val="black"/>
                </a:solidFill>
                <a:latin typeface="Trebuchet MS"/>
                <a:cs typeface="Trebuchet MS"/>
              </a:rPr>
              <a:t>Kindeswohlgefährdung</a:t>
            </a:r>
            <a:r>
              <a:rPr sz="17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prstClr val="black"/>
                </a:solidFill>
                <a:latin typeface="Trebuchet MS"/>
                <a:cs typeface="Trebuchet MS"/>
              </a:rPr>
              <a:t>einschätzen</a:t>
            </a:r>
            <a:endParaRPr sz="17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lvl="1" indent="-286385">
              <a:spcBef>
                <a:spcPts val="250"/>
              </a:spcBef>
              <a:buFont typeface="Arial"/>
              <a:buChar char="•"/>
              <a:tabLst>
                <a:tab pos="755015" algn="l"/>
                <a:tab pos="755650" algn="l"/>
              </a:tabLst>
              <a:defRPr/>
            </a:pPr>
            <a:r>
              <a:rPr sz="1500" spc="-15" dirty="0">
                <a:solidFill>
                  <a:prstClr val="black"/>
                </a:solidFill>
                <a:latin typeface="Trebuchet MS"/>
                <a:cs typeface="Trebuchet MS"/>
              </a:rPr>
              <a:t>Einschätzungsbogen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lvl="1" indent="-286385">
              <a:spcBef>
                <a:spcPts val="120"/>
              </a:spcBef>
              <a:buFont typeface="Arial"/>
              <a:buChar char="•"/>
              <a:tabLst>
                <a:tab pos="755015" algn="l"/>
                <a:tab pos="755650" algn="l"/>
              </a:tabLst>
              <a:defRPr/>
            </a:pPr>
            <a:r>
              <a:rPr sz="1500" spc="-25" dirty="0">
                <a:solidFill>
                  <a:prstClr val="black"/>
                </a:solidFill>
                <a:latin typeface="Trebuchet MS"/>
                <a:cs typeface="Trebuchet MS"/>
              </a:rPr>
              <a:t>Ampelsystem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55650" lvl="1" indent="-286385">
              <a:spcBef>
                <a:spcPts val="190"/>
              </a:spcBef>
              <a:buFont typeface="Arial"/>
              <a:buChar char="•"/>
              <a:tabLst>
                <a:tab pos="755015" algn="l"/>
                <a:tab pos="755650" algn="l"/>
              </a:tabLst>
              <a:defRPr/>
            </a:pPr>
            <a:r>
              <a:rPr sz="1500" spc="-20" dirty="0">
                <a:solidFill>
                  <a:prstClr val="black"/>
                </a:solidFill>
                <a:latin typeface="Trebuchet MS"/>
                <a:cs typeface="Trebuchet MS"/>
              </a:rPr>
              <a:t>Entscheidungsbaum</a:t>
            </a:r>
            <a:endParaRPr sz="15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12517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15417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65" dirty="0">
                <a:solidFill>
                  <a:srgbClr val="000000"/>
                </a:solidFill>
                <a:latin typeface="Trebuchet MS"/>
                <a:cs typeface="Trebuchet MS"/>
              </a:rPr>
              <a:t>Und</a:t>
            </a:r>
            <a:r>
              <a:rPr sz="2500" b="0" spc="-1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55" dirty="0">
                <a:solidFill>
                  <a:srgbClr val="000000"/>
                </a:solidFill>
                <a:latin typeface="Trebuchet MS"/>
                <a:cs typeface="Trebuchet MS"/>
              </a:rPr>
              <a:t>dann?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39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3" y="1361441"/>
            <a:ext cx="7444740" cy="402462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33400">
              <a:lnSpc>
                <a:spcPct val="101099"/>
              </a:lnSpc>
              <a:spcBef>
                <a:spcPts val="75"/>
              </a:spcBef>
              <a:defRPr/>
            </a:pPr>
            <a:r>
              <a:rPr sz="1900" spc="-20" dirty="0">
                <a:solidFill>
                  <a:prstClr val="black"/>
                </a:solidFill>
                <a:latin typeface="Trebuchet MS"/>
                <a:cs typeface="Trebuchet MS"/>
              </a:rPr>
              <a:t>Wichtige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 Themen, </a:t>
            </a:r>
            <a:r>
              <a:rPr sz="1900" spc="-70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im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70" dirty="0">
                <a:solidFill>
                  <a:prstClr val="black"/>
                </a:solidFill>
                <a:latin typeface="Trebuchet MS"/>
                <a:cs typeface="Trebuchet MS"/>
              </a:rPr>
              <a:t>weiteren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Gespräch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15" dirty="0">
                <a:solidFill>
                  <a:prstClr val="black"/>
                </a:solidFill>
                <a:latin typeface="Trebuchet MS"/>
                <a:cs typeface="Trebuchet MS"/>
              </a:rPr>
              <a:t>zum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30" dirty="0">
                <a:solidFill>
                  <a:prstClr val="black"/>
                </a:solidFill>
                <a:latin typeface="Trebuchet MS"/>
                <a:cs typeface="Trebuchet MS"/>
              </a:rPr>
              <a:t>Tragen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prstClr val="black"/>
                </a:solidFill>
                <a:latin typeface="Trebuchet MS"/>
                <a:cs typeface="Trebuchet MS"/>
              </a:rPr>
              <a:t>kommen </a:t>
            </a:r>
            <a:r>
              <a:rPr sz="1900" spc="-5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80" dirty="0">
                <a:solidFill>
                  <a:prstClr val="black"/>
                </a:solidFill>
                <a:latin typeface="Trebuchet MS"/>
                <a:cs typeface="Trebuchet MS"/>
              </a:rPr>
              <a:t>sollten: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40"/>
              </a:spcBef>
              <a:defRPr/>
            </a:pPr>
            <a:endParaRPr sz="26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Ressourcen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5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95" dirty="0">
                <a:solidFill>
                  <a:prstClr val="black"/>
                </a:solidFill>
                <a:latin typeface="Trebuchet MS"/>
                <a:cs typeface="Trebuchet MS"/>
              </a:rPr>
              <a:t>Eltern,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5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Kinder,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5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80" dirty="0">
                <a:solidFill>
                  <a:prstClr val="black"/>
                </a:solidFill>
                <a:latin typeface="Trebuchet MS"/>
                <a:cs typeface="Trebuchet MS"/>
              </a:rPr>
              <a:t>Familie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75" dirty="0">
                <a:solidFill>
                  <a:prstClr val="black"/>
                </a:solidFill>
                <a:latin typeface="Trebuchet MS"/>
                <a:cs typeface="Trebuchet MS"/>
              </a:rPr>
              <a:t>als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Ganzes,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im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Umfeld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3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Betreuung/</a:t>
            </a:r>
            <a:r>
              <a:rPr sz="1900" spc="-70" dirty="0">
                <a:solidFill>
                  <a:prstClr val="black"/>
                </a:solidFill>
                <a:latin typeface="Trebuchet MS"/>
                <a:cs typeface="Trebuchet MS"/>
              </a:rPr>
              <a:t> Familienalltag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Bezugspersonen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3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15" dirty="0">
                <a:solidFill>
                  <a:prstClr val="black"/>
                </a:solidFill>
                <a:latin typeface="Trebuchet MS"/>
                <a:cs typeface="Trebuchet MS"/>
              </a:rPr>
              <a:t>Kommunikation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bzgl.</a:t>
            </a:r>
            <a:r>
              <a:rPr sz="1900" spc="-65" dirty="0">
                <a:solidFill>
                  <a:prstClr val="black"/>
                </a:solidFill>
                <a:latin typeface="Trebuchet MS"/>
                <a:cs typeface="Trebuchet MS"/>
              </a:rPr>
              <a:t> der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0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61594" indent="-342900">
              <a:lnSpc>
                <a:spcPct val="101099"/>
              </a:lnSpc>
              <a:spcBef>
                <a:spcPts val="384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Psychoedukation</a:t>
            </a: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bzgl.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5" dirty="0">
                <a:solidFill>
                  <a:prstClr val="black"/>
                </a:solidFill>
                <a:latin typeface="Trebuchet MS"/>
                <a:cs typeface="Trebuchet MS"/>
              </a:rPr>
              <a:t>kindlicher</a:t>
            </a: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Bedürfnisse</a:t>
            </a: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900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0" dirty="0">
                <a:solidFill>
                  <a:prstClr val="black"/>
                </a:solidFill>
                <a:latin typeface="Trebuchet MS"/>
                <a:cs typeface="Trebuchet MS"/>
              </a:rPr>
              <a:t>Verantwortungen </a:t>
            </a:r>
            <a:r>
              <a:rPr sz="1900" spc="-5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125" dirty="0">
                <a:solidFill>
                  <a:prstClr val="black"/>
                </a:solidFill>
                <a:latin typeface="Trebuchet MS"/>
                <a:cs typeface="Trebuchet MS"/>
              </a:rPr>
              <a:t>etc.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3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30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Hilfs-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15" dirty="0">
                <a:solidFill>
                  <a:prstClr val="black"/>
                </a:solidFill>
                <a:latin typeface="Trebuchet MS"/>
                <a:cs typeface="Trebuchet MS"/>
              </a:rPr>
              <a:t>Behandlungsangebote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aufmerksam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35" dirty="0">
                <a:solidFill>
                  <a:prstClr val="black"/>
                </a:solidFill>
                <a:latin typeface="Trebuchet MS"/>
                <a:cs typeface="Trebuchet MS"/>
              </a:rPr>
              <a:t>machen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85" dirty="0">
                <a:solidFill>
                  <a:prstClr val="black"/>
                </a:solidFill>
                <a:latin typeface="Trebuchet MS"/>
                <a:cs typeface="Trebuchet MS"/>
              </a:rPr>
              <a:t>(s.u.)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9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15" dirty="0">
                <a:solidFill>
                  <a:prstClr val="black"/>
                </a:solidFill>
                <a:latin typeface="Trebuchet MS"/>
                <a:cs typeface="Trebuchet MS"/>
              </a:rPr>
              <a:t>Ggf.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55" dirty="0">
                <a:solidFill>
                  <a:prstClr val="black"/>
                </a:solidFill>
                <a:latin typeface="Trebuchet MS"/>
                <a:cs typeface="Trebuchet MS"/>
              </a:rPr>
              <a:t>anbieten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den</a:t>
            </a:r>
            <a:r>
              <a:rPr sz="19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Kontakt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75" dirty="0">
                <a:solidFill>
                  <a:prstClr val="black"/>
                </a:solidFill>
                <a:latin typeface="Trebuchet MS"/>
                <a:cs typeface="Trebuchet MS"/>
              </a:rPr>
              <a:t>herzustellen,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zu</a:t>
            </a:r>
            <a:r>
              <a:rPr sz="1900"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75" dirty="0">
                <a:solidFill>
                  <a:prstClr val="black"/>
                </a:solidFill>
                <a:latin typeface="Trebuchet MS"/>
                <a:cs typeface="Trebuchet MS"/>
              </a:rPr>
              <a:t>vermitteln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2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1900" spc="-30" dirty="0">
                <a:solidFill>
                  <a:prstClr val="black"/>
                </a:solidFill>
                <a:latin typeface="Trebuchet MS"/>
                <a:cs typeface="Trebuchet MS"/>
              </a:rPr>
              <a:t>Anbieten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75" dirty="0">
                <a:solidFill>
                  <a:prstClr val="black"/>
                </a:solidFill>
                <a:latin typeface="Trebuchet MS"/>
                <a:cs typeface="Trebuchet MS"/>
              </a:rPr>
              <a:t>als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60" dirty="0">
                <a:solidFill>
                  <a:prstClr val="black"/>
                </a:solidFill>
                <a:latin typeface="Trebuchet MS"/>
                <a:cs typeface="Trebuchet MS"/>
              </a:rPr>
              <a:t>weitere/zukünftige</a:t>
            </a:r>
            <a:r>
              <a:rPr sz="1900"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1900" spc="-25" dirty="0">
                <a:solidFill>
                  <a:prstClr val="black"/>
                </a:solidFill>
                <a:latin typeface="Trebuchet MS"/>
                <a:cs typeface="Trebuchet MS"/>
              </a:rPr>
              <a:t>Ansprechperson</a:t>
            </a:r>
            <a:endParaRPr sz="19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9342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8363"/>
            <a:ext cx="7362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0" spc="-70" dirty="0">
                <a:solidFill>
                  <a:srgbClr val="000000"/>
                </a:solidFill>
                <a:latin typeface="Trebuchet MS"/>
                <a:cs typeface="Trebuchet MS"/>
              </a:rPr>
              <a:t>iks</a:t>
            </a:r>
            <a:r>
              <a:rPr sz="2400"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Trebuchet MS"/>
                <a:cs typeface="Trebuchet MS"/>
              </a:rPr>
              <a:t>Angebot:</a:t>
            </a:r>
            <a:r>
              <a:rPr sz="24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Trebuchet MS"/>
                <a:cs typeface="Trebuchet MS"/>
              </a:rPr>
              <a:t>Informationsplattform </a:t>
            </a:r>
            <a:r>
              <a:rPr sz="2400" b="0" spc="-70" dirty="0">
                <a:solidFill>
                  <a:srgbClr val="000000"/>
                </a:solidFill>
                <a:latin typeface="Trebuchet MS"/>
                <a:cs typeface="Trebuchet MS"/>
                <a:hlinkClick r:id="rId2"/>
              </a:rPr>
              <a:t>www.kinderseele.ch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62716" y="1341438"/>
            <a:ext cx="6416040" cy="4175125"/>
            <a:chOff x="1438716" y="1341437"/>
            <a:chExt cx="6416040" cy="4175125"/>
          </a:xfrm>
        </p:grpSpPr>
        <p:pic>
          <p:nvPicPr>
            <p:cNvPr id="4" name="object 4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38716" y="1341437"/>
              <a:ext cx="6415791" cy="417512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851920" y="2060848"/>
              <a:ext cx="1418590" cy="288290"/>
            </a:xfrm>
            <a:custGeom>
              <a:avLst/>
              <a:gdLst/>
              <a:ahLst/>
              <a:cxnLst/>
              <a:rect l="l" t="t" r="r" b="b"/>
              <a:pathLst>
                <a:path w="1418589" h="288289">
                  <a:moveTo>
                    <a:pt x="0" y="144016"/>
                  </a:moveTo>
                  <a:lnTo>
                    <a:pt x="31885" y="101190"/>
                  </a:lnTo>
                  <a:lnTo>
                    <a:pt x="85599" y="75369"/>
                  </a:lnTo>
                  <a:lnTo>
                    <a:pt x="161953" y="52408"/>
                  </a:lnTo>
                  <a:lnTo>
                    <a:pt x="207728" y="42181"/>
                  </a:lnTo>
                  <a:lnTo>
                    <a:pt x="258093" y="32886"/>
                  </a:lnTo>
                  <a:lnTo>
                    <a:pt x="312691" y="24595"/>
                  </a:lnTo>
                  <a:lnTo>
                    <a:pt x="371167" y="17381"/>
                  </a:lnTo>
                  <a:lnTo>
                    <a:pt x="433164" y="11317"/>
                  </a:lnTo>
                  <a:lnTo>
                    <a:pt x="498325" y="6474"/>
                  </a:lnTo>
                  <a:lnTo>
                    <a:pt x="566293" y="2925"/>
                  </a:lnTo>
                  <a:lnTo>
                    <a:pt x="636713" y="743"/>
                  </a:lnTo>
                  <a:lnTo>
                    <a:pt x="709228" y="0"/>
                  </a:lnTo>
                  <a:lnTo>
                    <a:pt x="781742" y="743"/>
                  </a:lnTo>
                  <a:lnTo>
                    <a:pt x="852162" y="2925"/>
                  </a:lnTo>
                  <a:lnTo>
                    <a:pt x="920130" y="6474"/>
                  </a:lnTo>
                  <a:lnTo>
                    <a:pt x="985291" y="11317"/>
                  </a:lnTo>
                  <a:lnTo>
                    <a:pt x="1047288" y="17381"/>
                  </a:lnTo>
                  <a:lnTo>
                    <a:pt x="1105764" y="24595"/>
                  </a:lnTo>
                  <a:lnTo>
                    <a:pt x="1160362" y="32886"/>
                  </a:lnTo>
                  <a:lnTo>
                    <a:pt x="1210728" y="42181"/>
                  </a:lnTo>
                  <a:lnTo>
                    <a:pt x="1256502" y="52408"/>
                  </a:lnTo>
                  <a:lnTo>
                    <a:pt x="1297331" y="63495"/>
                  </a:lnTo>
                  <a:lnTo>
                    <a:pt x="1362721" y="87958"/>
                  </a:lnTo>
                  <a:lnTo>
                    <a:pt x="1404047" y="114991"/>
                  </a:lnTo>
                  <a:lnTo>
                    <a:pt x="1418456" y="144016"/>
                  </a:lnTo>
                  <a:lnTo>
                    <a:pt x="1414794" y="158740"/>
                  </a:lnTo>
                  <a:lnTo>
                    <a:pt x="1386570" y="186841"/>
                  </a:lnTo>
                  <a:lnTo>
                    <a:pt x="1332856" y="212662"/>
                  </a:lnTo>
                  <a:lnTo>
                    <a:pt x="1256502" y="235623"/>
                  </a:lnTo>
                  <a:lnTo>
                    <a:pt x="1210728" y="245850"/>
                  </a:lnTo>
                  <a:lnTo>
                    <a:pt x="1160362" y="255145"/>
                  </a:lnTo>
                  <a:lnTo>
                    <a:pt x="1105764" y="263436"/>
                  </a:lnTo>
                  <a:lnTo>
                    <a:pt x="1047288" y="270650"/>
                  </a:lnTo>
                  <a:lnTo>
                    <a:pt x="985291" y="276714"/>
                  </a:lnTo>
                  <a:lnTo>
                    <a:pt x="920130" y="281557"/>
                  </a:lnTo>
                  <a:lnTo>
                    <a:pt x="852162" y="285106"/>
                  </a:lnTo>
                  <a:lnTo>
                    <a:pt x="781742" y="287288"/>
                  </a:lnTo>
                  <a:lnTo>
                    <a:pt x="709228" y="288032"/>
                  </a:lnTo>
                  <a:lnTo>
                    <a:pt x="636713" y="287288"/>
                  </a:lnTo>
                  <a:lnTo>
                    <a:pt x="566293" y="285106"/>
                  </a:lnTo>
                  <a:lnTo>
                    <a:pt x="498325" y="281557"/>
                  </a:lnTo>
                  <a:lnTo>
                    <a:pt x="433164" y="276714"/>
                  </a:lnTo>
                  <a:lnTo>
                    <a:pt x="371167" y="270650"/>
                  </a:lnTo>
                  <a:lnTo>
                    <a:pt x="312691" y="263436"/>
                  </a:lnTo>
                  <a:lnTo>
                    <a:pt x="258093" y="255145"/>
                  </a:lnTo>
                  <a:lnTo>
                    <a:pt x="207728" y="245850"/>
                  </a:lnTo>
                  <a:lnTo>
                    <a:pt x="161953" y="235623"/>
                  </a:lnTo>
                  <a:lnTo>
                    <a:pt x="121125" y="224536"/>
                  </a:lnTo>
                  <a:lnTo>
                    <a:pt x="55734" y="200073"/>
                  </a:lnTo>
                  <a:lnTo>
                    <a:pt x="14408" y="173040"/>
                  </a:lnTo>
                  <a:lnTo>
                    <a:pt x="0" y="144016"/>
                  </a:lnTo>
                  <a:close/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4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76658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3643629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Ebenen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90" dirty="0">
                <a:solidFill>
                  <a:srgbClr val="000000"/>
                </a:solidFill>
                <a:latin typeface="Trebuchet MS"/>
                <a:cs typeface="Trebuchet MS"/>
              </a:rPr>
              <a:t>der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Interventionen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40</a:t>
            </a:fld>
            <a:endParaRPr spc="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496395" y="1302393"/>
            <a:ext cx="10247208" cy="3745641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2555">
              <a:spcBef>
                <a:spcPts val="565"/>
              </a:spcBef>
            </a:pPr>
            <a:r>
              <a:rPr spc="-105" dirty="0"/>
              <a:t>Elternebene</a:t>
            </a:r>
          </a:p>
          <a:p>
            <a:pPr marL="865505" indent="-286385">
              <a:spcBef>
                <a:spcPts val="415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45" dirty="0">
                <a:latin typeface="Trebuchet MS"/>
                <a:cs typeface="Trebuchet MS"/>
              </a:rPr>
              <a:t>Psychiatrisch-psychotherapeutische</a:t>
            </a:r>
            <a:r>
              <a:rPr sz="1700" b="0" spc="-40" dirty="0">
                <a:latin typeface="Trebuchet MS"/>
                <a:cs typeface="Trebuchet MS"/>
              </a:rPr>
              <a:t> </a:t>
            </a:r>
            <a:r>
              <a:rPr sz="1700" b="0" spc="-15" dirty="0">
                <a:latin typeface="Trebuchet MS"/>
                <a:cs typeface="Trebuchet MS"/>
              </a:rPr>
              <a:t>Behandlung</a:t>
            </a:r>
            <a:r>
              <a:rPr sz="1700" b="0" spc="-30" dirty="0">
                <a:latin typeface="Trebuchet MS"/>
                <a:cs typeface="Trebuchet MS"/>
              </a:rPr>
              <a:t> </a:t>
            </a:r>
            <a:r>
              <a:rPr sz="1700" b="0" spc="-40" dirty="0">
                <a:latin typeface="Trebuchet MS"/>
                <a:cs typeface="Trebuchet MS"/>
              </a:rPr>
              <a:t>des</a:t>
            </a:r>
            <a:r>
              <a:rPr sz="1700" b="0" spc="-35" dirty="0">
                <a:latin typeface="Trebuchet MS"/>
                <a:cs typeface="Trebuchet MS"/>
              </a:rPr>
              <a:t> </a:t>
            </a:r>
            <a:r>
              <a:rPr sz="1700" b="0" spc="-50" dirty="0">
                <a:latin typeface="Trebuchet MS"/>
                <a:cs typeface="Trebuchet MS"/>
              </a:rPr>
              <a:t>erkrankten</a:t>
            </a:r>
            <a:r>
              <a:rPr sz="1700" b="0" spc="-30" dirty="0">
                <a:latin typeface="Trebuchet MS"/>
                <a:cs typeface="Trebuchet MS"/>
              </a:rPr>
              <a:t> </a:t>
            </a:r>
            <a:r>
              <a:rPr sz="1700" b="0" spc="-85" dirty="0">
                <a:latin typeface="Trebuchet MS"/>
                <a:cs typeface="Trebuchet MS"/>
              </a:rPr>
              <a:t>Elternteils</a:t>
            </a:r>
            <a:endParaRPr sz="1700">
              <a:latin typeface="Trebuchet MS"/>
              <a:cs typeface="Trebuchet MS"/>
            </a:endParaRPr>
          </a:p>
          <a:p>
            <a:pPr marL="864869" marR="16510" indent="-285750">
              <a:lnSpc>
                <a:spcPct val="103499"/>
              </a:lnSpc>
              <a:spcBef>
                <a:spcPts val="290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55" dirty="0">
                <a:latin typeface="Trebuchet MS"/>
                <a:cs typeface="Trebuchet MS"/>
              </a:rPr>
              <a:t>Therapeutischer </a:t>
            </a:r>
            <a:r>
              <a:rPr sz="1700" b="0" spc="-25" dirty="0">
                <a:latin typeface="Trebuchet MS"/>
                <a:cs typeface="Trebuchet MS"/>
              </a:rPr>
              <a:t>Schwerpunkt </a:t>
            </a:r>
            <a:r>
              <a:rPr sz="1700" b="0" spc="-30" dirty="0">
                <a:latin typeface="Trebuchet MS"/>
                <a:cs typeface="Trebuchet MS"/>
              </a:rPr>
              <a:t>auf </a:t>
            </a:r>
            <a:r>
              <a:rPr sz="1700" b="0" spc="-10" dirty="0">
                <a:latin typeface="Trebuchet MS"/>
                <a:cs typeface="Trebuchet MS"/>
              </a:rPr>
              <a:t>Mutter-Kind-Beziehung </a:t>
            </a:r>
            <a:r>
              <a:rPr sz="1700" b="0" spc="10" dirty="0">
                <a:latin typeface="Trebuchet MS"/>
                <a:cs typeface="Trebuchet MS"/>
              </a:rPr>
              <a:t>und </a:t>
            </a:r>
            <a:r>
              <a:rPr sz="1700" b="0" spc="-80" dirty="0">
                <a:latin typeface="Trebuchet MS"/>
                <a:cs typeface="Trebuchet MS"/>
              </a:rPr>
              <a:t>elterlichen </a:t>
            </a:r>
            <a:r>
              <a:rPr sz="1700" b="0" spc="-500" dirty="0">
                <a:latin typeface="Trebuchet MS"/>
                <a:cs typeface="Trebuchet MS"/>
              </a:rPr>
              <a:t> </a:t>
            </a:r>
            <a:r>
              <a:rPr sz="1700" b="0" spc="-50" dirty="0">
                <a:latin typeface="Trebuchet MS"/>
                <a:cs typeface="Trebuchet MS"/>
              </a:rPr>
              <a:t>Rollenbildern</a:t>
            </a:r>
            <a:endParaRPr sz="1700">
              <a:latin typeface="Trebuchet MS"/>
              <a:cs typeface="Trebuchet MS"/>
            </a:endParaRPr>
          </a:p>
          <a:p>
            <a:pPr marL="865505" indent="-286385">
              <a:spcBef>
                <a:spcPts val="359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55" dirty="0">
                <a:latin typeface="Trebuchet MS"/>
                <a:cs typeface="Trebuchet MS"/>
              </a:rPr>
              <a:t>Familien-</a:t>
            </a:r>
            <a:r>
              <a:rPr sz="1700" b="0" spc="-60" dirty="0">
                <a:latin typeface="Trebuchet MS"/>
                <a:cs typeface="Trebuchet MS"/>
              </a:rPr>
              <a:t> </a:t>
            </a:r>
            <a:r>
              <a:rPr sz="1700" b="0" spc="10" dirty="0">
                <a:latin typeface="Trebuchet MS"/>
                <a:cs typeface="Trebuchet MS"/>
              </a:rPr>
              <a:t>und</a:t>
            </a:r>
            <a:r>
              <a:rPr sz="1700" b="0" spc="-50" dirty="0">
                <a:latin typeface="Trebuchet MS"/>
                <a:cs typeface="Trebuchet MS"/>
              </a:rPr>
              <a:t> </a:t>
            </a:r>
            <a:r>
              <a:rPr sz="1700" b="0" spc="-40" dirty="0">
                <a:latin typeface="Trebuchet MS"/>
                <a:cs typeface="Trebuchet MS"/>
              </a:rPr>
              <a:t>Paargespräche</a:t>
            </a:r>
            <a:endParaRPr sz="1700">
              <a:latin typeface="Trebuchet MS"/>
              <a:cs typeface="Trebuchet MS"/>
            </a:endParaRPr>
          </a:p>
          <a:p>
            <a:pPr marL="865505" indent="-286385">
              <a:spcBef>
                <a:spcPts val="455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15" dirty="0">
                <a:latin typeface="Trebuchet MS"/>
                <a:cs typeface="Trebuchet MS"/>
              </a:rPr>
              <a:t>Ggf.</a:t>
            </a:r>
            <a:r>
              <a:rPr sz="1700" b="0" spc="-25" dirty="0">
                <a:latin typeface="Trebuchet MS"/>
                <a:cs typeface="Trebuchet MS"/>
              </a:rPr>
              <a:t> </a:t>
            </a:r>
            <a:r>
              <a:rPr sz="1700" b="0" spc="-60" dirty="0">
                <a:latin typeface="Trebuchet MS"/>
                <a:cs typeface="Trebuchet MS"/>
              </a:rPr>
              <a:t>stationäre</a:t>
            </a:r>
            <a:r>
              <a:rPr sz="1700" b="0" spc="-30" dirty="0">
                <a:latin typeface="Trebuchet MS"/>
                <a:cs typeface="Trebuchet MS"/>
              </a:rPr>
              <a:t> </a:t>
            </a:r>
            <a:r>
              <a:rPr sz="1700" b="0" spc="-5" dirty="0">
                <a:latin typeface="Trebuchet MS"/>
                <a:cs typeface="Trebuchet MS"/>
              </a:rPr>
              <a:t>Mutter-Kind-Behandlung</a:t>
            </a:r>
            <a:r>
              <a:rPr sz="1700" b="0" spc="-20" dirty="0">
                <a:latin typeface="Trebuchet MS"/>
                <a:cs typeface="Trebuchet MS"/>
              </a:rPr>
              <a:t> </a:t>
            </a:r>
            <a:r>
              <a:rPr sz="1700" b="0" spc="-50" dirty="0">
                <a:latin typeface="Trebuchet MS"/>
                <a:cs typeface="Trebuchet MS"/>
              </a:rPr>
              <a:t>(Station</a:t>
            </a:r>
            <a:r>
              <a:rPr sz="1700" b="0" spc="-25" dirty="0">
                <a:latin typeface="Trebuchet MS"/>
                <a:cs typeface="Trebuchet MS"/>
              </a:rPr>
              <a:t> </a:t>
            </a:r>
            <a:r>
              <a:rPr sz="1700" b="0" spc="-100" dirty="0">
                <a:latin typeface="Trebuchet MS"/>
                <a:cs typeface="Trebuchet MS"/>
              </a:rPr>
              <a:t>F,</a:t>
            </a:r>
            <a:r>
              <a:rPr sz="1700" b="0" spc="-20" dirty="0">
                <a:latin typeface="Trebuchet MS"/>
                <a:cs typeface="Trebuchet MS"/>
              </a:rPr>
              <a:t> </a:t>
            </a:r>
            <a:r>
              <a:rPr sz="1700" b="0" spc="25" dirty="0">
                <a:latin typeface="Trebuchet MS"/>
                <a:cs typeface="Trebuchet MS"/>
              </a:rPr>
              <a:t>PK</a:t>
            </a:r>
            <a:r>
              <a:rPr sz="1700" b="0" spc="-30" dirty="0">
                <a:latin typeface="Trebuchet MS"/>
                <a:cs typeface="Trebuchet MS"/>
              </a:rPr>
              <a:t> </a:t>
            </a:r>
            <a:r>
              <a:rPr sz="1700" b="0" spc="-15" dirty="0">
                <a:latin typeface="Trebuchet MS"/>
                <a:cs typeface="Trebuchet MS"/>
              </a:rPr>
              <a:t>Münsterlingen)</a:t>
            </a:r>
            <a:endParaRPr sz="1700">
              <a:latin typeface="Trebuchet MS"/>
              <a:cs typeface="Trebuchet MS"/>
            </a:endParaRPr>
          </a:p>
          <a:p>
            <a:pPr marL="122555">
              <a:spcBef>
                <a:spcPts val="445"/>
              </a:spcBef>
            </a:pPr>
            <a:r>
              <a:rPr spc="-60" dirty="0"/>
              <a:t>Kinder-/Familienebene</a:t>
            </a:r>
          </a:p>
          <a:p>
            <a:pPr marL="865505" indent="-286385">
              <a:spcBef>
                <a:spcPts val="440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15" dirty="0">
                <a:latin typeface="Trebuchet MS"/>
                <a:cs typeface="Trebuchet MS"/>
              </a:rPr>
              <a:t>Bindungsbezogene</a:t>
            </a:r>
            <a:r>
              <a:rPr sz="1700" b="0" spc="-50" dirty="0">
                <a:latin typeface="Trebuchet MS"/>
                <a:cs typeface="Trebuchet MS"/>
              </a:rPr>
              <a:t> </a:t>
            </a:r>
            <a:r>
              <a:rPr sz="1700" b="0" spc="-40" dirty="0">
                <a:latin typeface="Trebuchet MS"/>
                <a:cs typeface="Trebuchet MS"/>
              </a:rPr>
              <a:t>Interventionen</a:t>
            </a:r>
            <a:endParaRPr sz="1700">
              <a:latin typeface="Trebuchet MS"/>
              <a:cs typeface="Trebuchet MS"/>
            </a:endParaRPr>
          </a:p>
          <a:p>
            <a:pPr marL="864869" marR="652145" indent="-285750">
              <a:spcBef>
                <a:spcPts val="360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75" dirty="0">
                <a:latin typeface="Trebuchet MS"/>
                <a:cs typeface="Trebuchet MS"/>
              </a:rPr>
              <a:t>Familienorientierte</a:t>
            </a:r>
            <a:r>
              <a:rPr sz="1700" b="0" spc="-25" dirty="0">
                <a:latin typeface="Trebuchet MS"/>
                <a:cs typeface="Trebuchet MS"/>
              </a:rPr>
              <a:t> </a:t>
            </a:r>
            <a:r>
              <a:rPr sz="1700" b="0" spc="20" dirty="0">
                <a:latin typeface="Trebuchet MS"/>
                <a:cs typeface="Trebuchet MS"/>
              </a:rPr>
              <a:t>Massnahmen</a:t>
            </a:r>
            <a:r>
              <a:rPr sz="1700" b="0" spc="-20" dirty="0">
                <a:latin typeface="Trebuchet MS"/>
                <a:cs typeface="Trebuchet MS"/>
              </a:rPr>
              <a:t> </a:t>
            </a:r>
            <a:r>
              <a:rPr sz="1700" b="0" spc="-35" dirty="0">
                <a:latin typeface="Trebuchet MS"/>
                <a:cs typeface="Trebuchet MS"/>
              </a:rPr>
              <a:t>(Psychoedukation,</a:t>
            </a:r>
            <a:r>
              <a:rPr sz="1700" b="0" spc="-20" dirty="0">
                <a:latin typeface="Trebuchet MS"/>
                <a:cs typeface="Trebuchet MS"/>
              </a:rPr>
              <a:t> Förderung </a:t>
            </a:r>
            <a:r>
              <a:rPr sz="1700" b="0" spc="-60" dirty="0">
                <a:latin typeface="Trebuchet MS"/>
                <a:cs typeface="Trebuchet MS"/>
              </a:rPr>
              <a:t>der </a:t>
            </a:r>
            <a:r>
              <a:rPr sz="1700" b="0" spc="-500" dirty="0">
                <a:latin typeface="Trebuchet MS"/>
                <a:cs typeface="Trebuchet MS"/>
              </a:rPr>
              <a:t> </a:t>
            </a:r>
            <a:r>
              <a:rPr sz="1700" b="0" spc="-70" dirty="0">
                <a:latin typeface="Trebuchet MS"/>
                <a:cs typeface="Trebuchet MS"/>
              </a:rPr>
              <a:t>familiären</a:t>
            </a:r>
            <a:r>
              <a:rPr sz="1700" b="0" spc="-35" dirty="0">
                <a:latin typeface="Trebuchet MS"/>
                <a:cs typeface="Trebuchet MS"/>
              </a:rPr>
              <a:t> </a:t>
            </a:r>
            <a:r>
              <a:rPr sz="1700" b="0" spc="-30" dirty="0">
                <a:latin typeface="Trebuchet MS"/>
                <a:cs typeface="Trebuchet MS"/>
              </a:rPr>
              <a:t>Kommunikation,</a:t>
            </a:r>
            <a:r>
              <a:rPr sz="1700" b="0" spc="-35" dirty="0">
                <a:latin typeface="Trebuchet MS"/>
                <a:cs typeface="Trebuchet MS"/>
              </a:rPr>
              <a:t> </a:t>
            </a:r>
            <a:r>
              <a:rPr sz="1700" b="0" spc="-70" dirty="0">
                <a:latin typeface="Trebuchet MS"/>
                <a:cs typeface="Trebuchet MS"/>
              </a:rPr>
              <a:t>Familientherapie,</a:t>
            </a:r>
            <a:r>
              <a:rPr sz="1700" b="0" spc="-30" dirty="0">
                <a:latin typeface="Trebuchet MS"/>
                <a:cs typeface="Trebuchet MS"/>
              </a:rPr>
              <a:t> </a:t>
            </a:r>
            <a:r>
              <a:rPr sz="1700" b="0" spc="-50" dirty="0">
                <a:latin typeface="Trebuchet MS"/>
                <a:cs typeface="Trebuchet MS"/>
              </a:rPr>
              <a:t>Elterngruppen, </a:t>
            </a:r>
            <a:r>
              <a:rPr sz="1700" b="0" spc="-45" dirty="0">
                <a:latin typeface="Trebuchet MS"/>
                <a:cs typeface="Trebuchet MS"/>
              </a:rPr>
              <a:t> </a:t>
            </a:r>
            <a:r>
              <a:rPr sz="1700" b="0" spc="-25" dirty="0">
                <a:latin typeface="Trebuchet MS"/>
                <a:cs typeface="Trebuchet MS"/>
              </a:rPr>
              <a:t>Kindergruppen)</a:t>
            </a:r>
            <a:endParaRPr sz="1700">
              <a:latin typeface="Trebuchet MS"/>
              <a:cs typeface="Trebuchet MS"/>
            </a:endParaRPr>
          </a:p>
          <a:p>
            <a:pPr marL="864869" marR="1024255" indent="-285750">
              <a:lnSpc>
                <a:spcPct val="103499"/>
              </a:lnSpc>
              <a:spcBef>
                <a:spcPts val="290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25" dirty="0">
                <a:latin typeface="Trebuchet MS"/>
                <a:cs typeface="Trebuchet MS"/>
              </a:rPr>
              <a:t>Sozialpädagogische </a:t>
            </a:r>
            <a:r>
              <a:rPr sz="1700" b="0" spc="20" dirty="0">
                <a:latin typeface="Trebuchet MS"/>
                <a:cs typeface="Trebuchet MS"/>
              </a:rPr>
              <a:t>Massnahmen </a:t>
            </a:r>
            <a:r>
              <a:rPr sz="1700" b="0" spc="-55" dirty="0">
                <a:latin typeface="Trebuchet MS"/>
                <a:cs typeface="Trebuchet MS"/>
              </a:rPr>
              <a:t>(Patenschaften, Krisenpläne, </a:t>
            </a:r>
            <a:r>
              <a:rPr sz="1700" b="0" spc="-500" dirty="0">
                <a:latin typeface="Trebuchet MS"/>
                <a:cs typeface="Trebuchet MS"/>
              </a:rPr>
              <a:t> </a:t>
            </a:r>
            <a:r>
              <a:rPr sz="1700" b="0" spc="-30" dirty="0">
                <a:latin typeface="Trebuchet MS"/>
                <a:cs typeface="Trebuchet MS"/>
              </a:rPr>
              <a:t>sozialpädagogische</a:t>
            </a:r>
            <a:r>
              <a:rPr sz="1700" b="0" spc="-45" dirty="0">
                <a:latin typeface="Trebuchet MS"/>
                <a:cs typeface="Trebuchet MS"/>
              </a:rPr>
              <a:t> </a:t>
            </a:r>
            <a:r>
              <a:rPr sz="1700" b="0" spc="-75" dirty="0">
                <a:latin typeface="Trebuchet MS"/>
                <a:cs typeface="Trebuchet MS"/>
              </a:rPr>
              <a:t>Familienhilfe,</a:t>
            </a:r>
            <a:r>
              <a:rPr sz="1700" b="0" spc="-35" dirty="0">
                <a:latin typeface="Trebuchet MS"/>
                <a:cs typeface="Trebuchet MS"/>
              </a:rPr>
              <a:t> </a:t>
            </a:r>
            <a:r>
              <a:rPr sz="1700" b="0" spc="-45" dirty="0">
                <a:latin typeface="Trebuchet MS"/>
                <a:cs typeface="Trebuchet MS"/>
              </a:rPr>
              <a:t>Haushaltshilfe)</a:t>
            </a:r>
            <a:endParaRPr sz="1700">
              <a:latin typeface="Trebuchet MS"/>
              <a:cs typeface="Trebuchet MS"/>
            </a:endParaRPr>
          </a:p>
          <a:p>
            <a:pPr marL="865505" indent="-286385">
              <a:spcBef>
                <a:spcPts val="360"/>
              </a:spcBef>
              <a:buFont typeface="Arial"/>
              <a:buChar char="•"/>
              <a:tabLst>
                <a:tab pos="864869" algn="l"/>
                <a:tab pos="865505" algn="l"/>
              </a:tabLst>
            </a:pPr>
            <a:r>
              <a:rPr sz="1700" b="0" spc="-15" dirty="0">
                <a:latin typeface="Trebuchet MS"/>
                <a:cs typeface="Trebuchet MS"/>
              </a:rPr>
              <a:t>Behandlung</a:t>
            </a:r>
            <a:r>
              <a:rPr sz="1700" b="0" spc="-25" dirty="0">
                <a:latin typeface="Trebuchet MS"/>
                <a:cs typeface="Trebuchet MS"/>
              </a:rPr>
              <a:t> </a:t>
            </a:r>
            <a:r>
              <a:rPr sz="1700" b="0" spc="-40" dirty="0">
                <a:latin typeface="Trebuchet MS"/>
                <a:cs typeface="Trebuchet MS"/>
              </a:rPr>
              <a:t>des</a:t>
            </a:r>
            <a:r>
              <a:rPr sz="1700" b="0" spc="-30" dirty="0">
                <a:latin typeface="Trebuchet MS"/>
                <a:cs typeface="Trebuchet MS"/>
              </a:rPr>
              <a:t> </a:t>
            </a:r>
            <a:r>
              <a:rPr sz="1700" b="0" spc="-25" dirty="0">
                <a:latin typeface="Trebuchet MS"/>
                <a:cs typeface="Trebuchet MS"/>
              </a:rPr>
              <a:t>Kindes</a:t>
            </a:r>
            <a:r>
              <a:rPr sz="1700" b="0" spc="-30" dirty="0">
                <a:latin typeface="Trebuchet MS"/>
                <a:cs typeface="Trebuchet MS"/>
              </a:rPr>
              <a:t> (Psychoedukation</a:t>
            </a:r>
            <a:r>
              <a:rPr sz="1700" b="0" spc="-20" dirty="0">
                <a:latin typeface="Trebuchet MS"/>
                <a:cs typeface="Trebuchet MS"/>
              </a:rPr>
              <a:t> </a:t>
            </a:r>
            <a:r>
              <a:rPr sz="1700" b="0" spc="10" dirty="0">
                <a:latin typeface="Trebuchet MS"/>
                <a:cs typeface="Trebuchet MS"/>
              </a:rPr>
              <a:t>und</a:t>
            </a:r>
            <a:r>
              <a:rPr sz="1700" b="0" spc="-25" dirty="0">
                <a:latin typeface="Trebuchet MS"/>
                <a:cs typeface="Trebuchet MS"/>
              </a:rPr>
              <a:t> </a:t>
            </a:r>
            <a:r>
              <a:rPr sz="1700" b="0" spc="-45" dirty="0">
                <a:latin typeface="Trebuchet MS"/>
                <a:cs typeface="Trebuchet MS"/>
              </a:rPr>
              <a:t>Psychotherapie)</a:t>
            </a:r>
            <a:endParaRPr sz="17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774085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191135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160" dirty="0">
                <a:solidFill>
                  <a:srgbClr val="000000"/>
                </a:solidFill>
                <a:latin typeface="Trebuchet MS"/>
                <a:cs typeface="Trebuchet MS"/>
              </a:rPr>
              <a:t>H</a:t>
            </a:r>
            <a:r>
              <a:rPr sz="2500" b="0" spc="-165" dirty="0">
                <a:solidFill>
                  <a:srgbClr val="000000"/>
                </a:solidFill>
                <a:latin typeface="Trebuchet MS"/>
                <a:cs typeface="Trebuchet MS"/>
              </a:rPr>
              <a:t>i</a:t>
            </a:r>
            <a:r>
              <a:rPr sz="2500" b="0" spc="-190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2500" b="0" spc="-90" dirty="0">
                <a:solidFill>
                  <a:srgbClr val="000000"/>
                </a:solidFill>
                <a:latin typeface="Trebuchet MS"/>
                <a:cs typeface="Trebuchet MS"/>
              </a:rPr>
              <a:t>f</a:t>
            </a: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2500" b="0" spc="-20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sz="2500" b="0" spc="-30" dirty="0">
                <a:solidFill>
                  <a:srgbClr val="000000"/>
                </a:solidFill>
                <a:latin typeface="Trebuchet MS"/>
                <a:cs typeface="Trebuchet MS"/>
              </a:rPr>
              <a:t>n</a:t>
            </a:r>
            <a:r>
              <a:rPr sz="2500" b="0" spc="130" dirty="0">
                <a:solidFill>
                  <a:srgbClr val="000000"/>
                </a:solidFill>
                <a:latin typeface="Trebuchet MS"/>
                <a:cs typeface="Trebuchet MS"/>
              </a:rPr>
              <a:t>g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b</a:t>
            </a:r>
            <a:r>
              <a:rPr sz="2500" b="0" spc="40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sz="2500" b="0" spc="-155" dirty="0">
                <a:solidFill>
                  <a:srgbClr val="000000"/>
                </a:solidFill>
                <a:latin typeface="Trebuchet MS"/>
                <a:cs typeface="Trebuchet MS"/>
              </a:rPr>
              <a:t>t</a:t>
            </a:r>
            <a:r>
              <a:rPr sz="2500" b="0" spc="-114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5640" y="2213503"/>
            <a:ext cx="2506013" cy="22322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4113" y="1556791"/>
            <a:ext cx="1881389" cy="319913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41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6215759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1983739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20" dirty="0">
                <a:solidFill>
                  <a:srgbClr val="000000"/>
                </a:solidFill>
                <a:latin typeface="Trebuchet MS"/>
                <a:cs typeface="Trebuchet MS"/>
              </a:rPr>
              <a:t>Unser</a:t>
            </a:r>
            <a:r>
              <a:rPr sz="2500" b="0" spc="-1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5" dirty="0">
                <a:solidFill>
                  <a:srgbClr val="000000"/>
                </a:solidFill>
                <a:latin typeface="Trebuchet MS"/>
                <a:cs typeface="Trebuchet MS"/>
              </a:rPr>
              <a:t>Kontakt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81104" y="6347766"/>
            <a:ext cx="3598333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pc="-15" dirty="0"/>
              <a:t>Alessandra</a:t>
            </a:r>
            <a:r>
              <a:rPr spc="-20" dirty="0"/>
              <a:t> </a:t>
            </a:r>
            <a:r>
              <a:rPr dirty="0"/>
              <a:t>Weber</a:t>
            </a:r>
            <a:r>
              <a:rPr spc="-15" dirty="0"/>
              <a:t> </a:t>
            </a:r>
            <a:r>
              <a:rPr spc="5" dirty="0"/>
              <a:t>und</a:t>
            </a:r>
            <a:r>
              <a:rPr spc="-10" dirty="0"/>
              <a:t> </a:t>
            </a:r>
            <a:r>
              <a:rPr spc="-5" dirty="0"/>
              <a:t>Ina</a:t>
            </a:r>
            <a:r>
              <a:rPr spc="-15" dirty="0"/>
              <a:t> Spycher-</a:t>
            </a:r>
            <a:r>
              <a:rPr spc="-10" dirty="0"/>
              <a:t> </a:t>
            </a:r>
            <a:r>
              <a:rPr spc="-25" dirty="0"/>
              <a:t>9.</a:t>
            </a:r>
            <a:r>
              <a:rPr spc="-15" dirty="0"/>
              <a:t> </a:t>
            </a:r>
            <a:r>
              <a:rPr spc="-25" dirty="0"/>
              <a:t>September</a:t>
            </a:r>
            <a:r>
              <a:rPr spc="-15" dirty="0"/>
              <a:t> </a:t>
            </a:r>
            <a:r>
              <a:rPr spc="105" dirty="0"/>
              <a:t>–</a:t>
            </a:r>
            <a:r>
              <a:rPr spc="-15" dirty="0"/>
              <a:t> </a:t>
            </a:r>
            <a:r>
              <a:rPr spc="-35" dirty="0"/>
              <a:t>Folie</a:t>
            </a:r>
            <a:r>
              <a:rPr spc="-15" dirty="0"/>
              <a:t> </a:t>
            </a:r>
            <a:fld id="{81D60167-4931-47E6-BA6A-407CBD079E47}" type="slidenum">
              <a:rPr spc="25" dirty="0"/>
              <a:pPr marL="12700">
                <a:spcBef>
                  <a:spcPts val="50"/>
                </a:spcBef>
                <a:defRPr/>
              </a:pPr>
              <a:t>42</a:t>
            </a:fld>
            <a:endParaRPr spc="25" dirty="0"/>
          </a:p>
        </p:txBody>
      </p:sp>
      <p:sp>
        <p:nvSpPr>
          <p:cNvPr id="3" name="object 3"/>
          <p:cNvSpPr txBox="1"/>
          <p:nvPr/>
        </p:nvSpPr>
        <p:spPr>
          <a:xfrm>
            <a:off x="2363153" y="1343661"/>
            <a:ext cx="6998334" cy="369338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spcBef>
                <a:spcPts val="340"/>
              </a:spcBef>
              <a:defRPr/>
            </a:pPr>
            <a:r>
              <a:rPr b="1" spc="-75" dirty="0">
                <a:solidFill>
                  <a:srgbClr val="2A7EB2"/>
                </a:solidFill>
                <a:latin typeface="Gill Sans MT"/>
                <a:cs typeface="Gill Sans MT"/>
              </a:rPr>
              <a:t>Institut</a:t>
            </a:r>
            <a:r>
              <a:rPr b="1" spc="-5" dirty="0">
                <a:solidFill>
                  <a:srgbClr val="2A7EB2"/>
                </a:solidFill>
                <a:latin typeface="Gill Sans MT"/>
                <a:cs typeface="Gill Sans MT"/>
              </a:rPr>
              <a:t> </a:t>
            </a:r>
            <a:r>
              <a:rPr b="1" spc="-80" dirty="0">
                <a:solidFill>
                  <a:srgbClr val="2A7EB2"/>
                </a:solidFill>
                <a:latin typeface="Gill Sans MT"/>
                <a:cs typeface="Gill Sans MT"/>
              </a:rPr>
              <a:t>Kinderseele</a:t>
            </a:r>
            <a:r>
              <a:rPr b="1" spc="-5" dirty="0">
                <a:solidFill>
                  <a:srgbClr val="2A7EB2"/>
                </a:solidFill>
                <a:latin typeface="Gill Sans MT"/>
                <a:cs typeface="Gill Sans MT"/>
              </a:rPr>
              <a:t> </a:t>
            </a:r>
            <a:r>
              <a:rPr b="1" spc="-85" dirty="0">
                <a:solidFill>
                  <a:srgbClr val="2A7EB2"/>
                </a:solidFill>
                <a:latin typeface="Gill Sans MT"/>
                <a:cs typeface="Gill Sans MT"/>
              </a:rPr>
              <a:t>Schweiz</a:t>
            </a:r>
            <a:r>
              <a:rPr b="1" dirty="0">
                <a:solidFill>
                  <a:srgbClr val="2A7EB2"/>
                </a:solidFill>
                <a:latin typeface="Gill Sans MT"/>
                <a:cs typeface="Gill Sans MT"/>
              </a:rPr>
              <a:t> </a:t>
            </a:r>
            <a:r>
              <a:rPr b="1" spc="-20" dirty="0">
                <a:solidFill>
                  <a:srgbClr val="2A7EB2"/>
                </a:solidFill>
                <a:latin typeface="Gill Sans MT"/>
                <a:cs typeface="Gill Sans MT"/>
              </a:rPr>
              <a:t>iks</a:t>
            </a:r>
            <a:endParaRPr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2700" marR="5080">
              <a:lnSpc>
                <a:spcPct val="106700"/>
              </a:lnSpc>
              <a:spcBef>
                <a:spcPts val="95"/>
              </a:spcBef>
              <a:defRPr/>
            </a:pPr>
            <a:r>
              <a:rPr spc="-55" dirty="0">
                <a:solidFill>
                  <a:prstClr val="black"/>
                </a:solidFill>
                <a:latin typeface="Trebuchet MS"/>
                <a:cs typeface="Trebuchet MS"/>
              </a:rPr>
              <a:t>Schweizerische</a:t>
            </a:r>
            <a:r>
              <a:rPr spc="-35" dirty="0">
                <a:solidFill>
                  <a:prstClr val="black"/>
                </a:solidFill>
                <a:latin typeface="Trebuchet MS"/>
                <a:cs typeface="Trebuchet MS"/>
              </a:rPr>
              <a:t> Stiftung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zur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25" dirty="0">
                <a:solidFill>
                  <a:prstClr val="black"/>
                </a:solidFill>
                <a:latin typeface="Trebuchet MS"/>
                <a:cs typeface="Trebuchet MS"/>
              </a:rPr>
              <a:t>Förderung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65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40" dirty="0">
                <a:solidFill>
                  <a:prstClr val="black"/>
                </a:solidFill>
                <a:latin typeface="Trebuchet MS"/>
                <a:cs typeface="Trebuchet MS"/>
              </a:rPr>
              <a:t>psychischen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35" dirty="0">
                <a:solidFill>
                  <a:prstClr val="black"/>
                </a:solidFill>
                <a:latin typeface="Trebuchet MS"/>
                <a:cs typeface="Trebuchet MS"/>
              </a:rPr>
              <a:t>Gesundheit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20" dirty="0">
                <a:solidFill>
                  <a:prstClr val="black"/>
                </a:solidFill>
                <a:latin typeface="Trebuchet MS"/>
                <a:cs typeface="Trebuchet MS"/>
              </a:rPr>
              <a:t>von </a:t>
            </a:r>
            <a:r>
              <a:rPr spc="-52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30" dirty="0">
                <a:solidFill>
                  <a:prstClr val="black"/>
                </a:solidFill>
                <a:latin typeface="Trebuchet MS"/>
                <a:cs typeface="Trebuchet MS"/>
              </a:rPr>
              <a:t>Kindern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55" dirty="0">
                <a:solidFill>
                  <a:prstClr val="black"/>
                </a:solidFill>
                <a:latin typeface="Trebuchet MS"/>
                <a:cs typeface="Trebuchet MS"/>
              </a:rPr>
              <a:t>Jugendlichen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5"/>
              </a:spcBef>
              <a:defRPr/>
            </a:pPr>
            <a:endParaRPr sz="21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3129280">
              <a:lnSpc>
                <a:spcPct val="108900"/>
              </a:lnSpc>
              <a:spcBef>
                <a:spcPts val="5"/>
              </a:spcBef>
              <a:defRPr/>
            </a:pP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Albanistrasse</a:t>
            </a:r>
            <a:r>
              <a:rPr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10" dirty="0">
                <a:solidFill>
                  <a:prstClr val="black"/>
                </a:solidFill>
                <a:latin typeface="Trebuchet MS"/>
                <a:cs typeface="Trebuchet MS"/>
              </a:rPr>
              <a:t>24/233,</a:t>
            </a:r>
            <a:r>
              <a:rPr spc="-4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8400</a:t>
            </a:r>
            <a:r>
              <a:rPr spc="-35" dirty="0">
                <a:solidFill>
                  <a:prstClr val="black"/>
                </a:solidFill>
                <a:latin typeface="Trebuchet MS"/>
                <a:cs typeface="Trebuchet MS"/>
              </a:rPr>
              <a:t> Winterthur </a:t>
            </a:r>
            <a:r>
              <a:rPr spc="-5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052 266 20 </a:t>
            </a:r>
            <a:r>
              <a:rPr spc="-20" dirty="0">
                <a:solidFill>
                  <a:prstClr val="black"/>
                </a:solidFill>
                <a:latin typeface="Trebuchet MS"/>
                <a:cs typeface="Trebuchet MS"/>
              </a:rPr>
              <a:t>45, </a:t>
            </a:r>
            <a:r>
              <a:rPr u="sng" spc="-5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rebuchet MS"/>
                <a:cs typeface="Trebuchet MS"/>
                <a:hlinkClick r:id="rId2"/>
              </a:rPr>
              <a:t>info@kinderseele.ch </a:t>
            </a:r>
            <a:r>
              <a:rPr spc="-5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Beratung: </a:t>
            </a:r>
            <a:r>
              <a:rPr u="sng" spc="-3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rebuchet MS"/>
                <a:cs typeface="Trebuchet MS"/>
                <a:hlinkClick r:id="rId3"/>
              </a:rPr>
              <a:t>beratung@hin.ch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25"/>
              </a:spcBef>
              <a:defRPr/>
            </a:pPr>
            <a:endParaRPr sz="22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>
              <a:defRPr/>
            </a:pPr>
            <a:r>
              <a:rPr u="sng" spc="-5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rebuchet MS"/>
                <a:cs typeface="Trebuchet MS"/>
                <a:hlinkClick r:id="rId4"/>
              </a:rPr>
              <a:t>www.kinderseele.ch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40"/>
              </a:spcBef>
              <a:defRPr/>
            </a:pPr>
            <a:endParaRPr sz="195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2519045">
              <a:lnSpc>
                <a:spcPct val="111100"/>
              </a:lnSpc>
              <a:defRPr/>
            </a:pPr>
            <a:r>
              <a:rPr spc="-35" dirty="0">
                <a:solidFill>
                  <a:prstClr val="black"/>
                </a:solidFill>
                <a:latin typeface="Trebuchet MS"/>
                <a:cs typeface="Trebuchet MS"/>
              </a:rPr>
              <a:t>Spenden:</a:t>
            </a:r>
            <a:r>
              <a:rPr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Zürcher </a:t>
            </a:r>
            <a:r>
              <a:rPr spc="-35" dirty="0">
                <a:solidFill>
                  <a:prstClr val="black"/>
                </a:solidFill>
                <a:latin typeface="Trebuchet MS"/>
                <a:cs typeface="Trebuchet MS"/>
              </a:rPr>
              <a:t>Kantonalbank,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8010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 Zürich </a:t>
            </a:r>
            <a:r>
              <a:rPr spc="-5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15" dirty="0">
                <a:solidFill>
                  <a:prstClr val="black"/>
                </a:solidFill>
                <a:latin typeface="Trebuchet MS"/>
                <a:cs typeface="Trebuchet MS"/>
              </a:rPr>
              <a:t>IBAN: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85" dirty="0">
                <a:solidFill>
                  <a:prstClr val="black"/>
                </a:solidFill>
                <a:latin typeface="Trebuchet MS"/>
                <a:cs typeface="Trebuchet MS"/>
              </a:rPr>
              <a:t>CH18</a:t>
            </a:r>
            <a:r>
              <a:rPr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0070</a:t>
            </a:r>
            <a:r>
              <a:rPr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0110</a:t>
            </a:r>
            <a:r>
              <a:rPr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0052</a:t>
            </a:r>
            <a:r>
              <a:rPr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0" dirty="0">
                <a:solidFill>
                  <a:prstClr val="black"/>
                </a:solidFill>
                <a:latin typeface="Trebuchet MS"/>
                <a:cs typeface="Trebuchet MS"/>
              </a:rPr>
              <a:t>6787</a:t>
            </a:r>
            <a:r>
              <a:rPr spc="-4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pc="55" dirty="0">
                <a:solidFill>
                  <a:prstClr val="black"/>
                </a:solidFill>
                <a:latin typeface="Trebuchet MS"/>
                <a:cs typeface="Trebuchet MS"/>
              </a:rPr>
              <a:t>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72268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9444" y="1038352"/>
            <a:ext cx="58540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spc="-130" dirty="0">
                <a:solidFill>
                  <a:srgbClr val="2A7EB2"/>
                </a:solidFill>
              </a:rPr>
              <a:t>Herzlichen</a:t>
            </a:r>
            <a:r>
              <a:rPr sz="2500" spc="10" dirty="0">
                <a:solidFill>
                  <a:srgbClr val="2A7EB2"/>
                </a:solidFill>
              </a:rPr>
              <a:t> </a:t>
            </a:r>
            <a:r>
              <a:rPr sz="2500" spc="-125" dirty="0">
                <a:solidFill>
                  <a:srgbClr val="2A7EB2"/>
                </a:solidFill>
              </a:rPr>
              <a:t>Dank</a:t>
            </a:r>
            <a:r>
              <a:rPr sz="2500" spc="15" dirty="0">
                <a:solidFill>
                  <a:srgbClr val="2A7EB2"/>
                </a:solidFill>
              </a:rPr>
              <a:t> </a:t>
            </a:r>
            <a:r>
              <a:rPr sz="2500" spc="-95" dirty="0">
                <a:solidFill>
                  <a:srgbClr val="2A7EB2"/>
                </a:solidFill>
              </a:rPr>
              <a:t>für</a:t>
            </a:r>
            <a:r>
              <a:rPr sz="2500" spc="20" dirty="0">
                <a:solidFill>
                  <a:srgbClr val="2A7EB2"/>
                </a:solidFill>
              </a:rPr>
              <a:t> </a:t>
            </a:r>
            <a:r>
              <a:rPr sz="2500" spc="-155" dirty="0">
                <a:solidFill>
                  <a:srgbClr val="2A7EB2"/>
                </a:solidFill>
              </a:rPr>
              <a:t>Ihre</a:t>
            </a:r>
            <a:r>
              <a:rPr sz="2500" spc="20" dirty="0">
                <a:solidFill>
                  <a:srgbClr val="2A7EB2"/>
                </a:solidFill>
              </a:rPr>
              <a:t> </a:t>
            </a:r>
            <a:r>
              <a:rPr sz="2500" spc="-120" dirty="0">
                <a:solidFill>
                  <a:srgbClr val="2A7EB2"/>
                </a:solidFill>
              </a:rPr>
              <a:t>Aufmerksamkeit!</a:t>
            </a:r>
            <a:endParaRPr sz="2500"/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3552" y="1637645"/>
            <a:ext cx="8208911" cy="358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4" y="111759"/>
            <a:ext cx="452437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iks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5" dirty="0">
                <a:solidFill>
                  <a:srgbClr val="000000"/>
                </a:solidFill>
                <a:latin typeface="Trebuchet MS"/>
                <a:cs typeface="Trebuchet MS"/>
              </a:rPr>
              <a:t>Angebot: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Edukative 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Kurzfilme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9212" y="1341438"/>
            <a:ext cx="6122798" cy="41751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5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0097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48107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iks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5" dirty="0">
                <a:solidFill>
                  <a:srgbClr val="000000"/>
                </a:solidFill>
                <a:latin typeface="Trebuchet MS"/>
                <a:cs typeface="Trebuchet MS"/>
              </a:rPr>
              <a:t>Angebot: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Infomaterial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für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10" dirty="0">
                <a:solidFill>
                  <a:srgbClr val="000000"/>
                </a:solidFill>
                <a:latin typeface="Trebuchet MS"/>
                <a:cs typeface="Trebuchet MS"/>
              </a:rPr>
              <a:t>Eltern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668" y="1124744"/>
            <a:ext cx="3872530" cy="516337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6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964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655383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iks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5" dirty="0">
                <a:solidFill>
                  <a:srgbClr val="000000"/>
                </a:solidFill>
                <a:latin typeface="Trebuchet MS"/>
                <a:cs typeface="Trebuchet MS"/>
              </a:rPr>
              <a:t>Angebot: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Weiterbildungen</a:t>
            </a:r>
            <a:r>
              <a:rPr sz="2500"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für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Fachpersonen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7248" y="2348881"/>
            <a:ext cx="5445056" cy="266429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714572" y="5394452"/>
            <a:ext cx="6843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4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https://lernmodul.kinderseele.ch/module/lernmodul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7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6362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66090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iks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15" dirty="0">
                <a:solidFill>
                  <a:srgbClr val="000000"/>
                </a:solidFill>
                <a:latin typeface="Trebuchet MS"/>
                <a:cs typeface="Trebuchet MS"/>
              </a:rPr>
              <a:t>Angebot:</a:t>
            </a:r>
            <a:r>
              <a:rPr sz="2500"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5" dirty="0">
                <a:solidFill>
                  <a:srgbClr val="000000"/>
                </a:solidFill>
                <a:latin typeface="Trebuchet MS"/>
                <a:cs typeface="Trebuchet MS"/>
              </a:rPr>
              <a:t>Beratungs-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10" dirty="0">
                <a:solidFill>
                  <a:srgbClr val="000000"/>
                </a:solidFill>
                <a:latin typeface="Trebuchet MS"/>
                <a:cs typeface="Trebuchet MS"/>
              </a:rPr>
              <a:t>und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0" dirty="0">
                <a:solidFill>
                  <a:srgbClr val="000000"/>
                </a:solidFill>
                <a:latin typeface="Trebuchet MS"/>
                <a:cs typeface="Trebuchet MS"/>
              </a:rPr>
              <a:t>Informationsstellen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0452" y="1312163"/>
            <a:ext cx="3784600" cy="34544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spcBef>
                <a:spcPts val="290"/>
              </a:spcBef>
              <a:defRPr/>
            </a:pPr>
            <a:r>
              <a:rPr sz="2000" spc="20" dirty="0">
                <a:solidFill>
                  <a:prstClr val="black"/>
                </a:solidFill>
                <a:latin typeface="Trebuchet MS"/>
                <a:cs typeface="Trebuchet MS"/>
              </a:rPr>
              <a:t>Wir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beraten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19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p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y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c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h</a:t>
            </a:r>
            <a:r>
              <a:rPr sz="2000" spc="-125" dirty="0">
                <a:solidFill>
                  <a:prstClr val="black"/>
                </a:solidFill>
                <a:latin typeface="Trebuchet MS"/>
                <a:cs typeface="Trebuchet MS"/>
              </a:rPr>
              <a:t>i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110" dirty="0">
                <a:solidFill>
                  <a:prstClr val="black"/>
                </a:solidFill>
                <a:latin typeface="Trebuchet MS"/>
                <a:cs typeface="Trebuchet MS"/>
              </a:rPr>
              <a:t>c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h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000" spc="-15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a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s</a:t>
            </a:r>
            <a:r>
              <a:rPr sz="2000" spc="-13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13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100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95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l</a:t>
            </a:r>
            <a:r>
              <a:rPr sz="2000" spc="-135" dirty="0">
                <a:solidFill>
                  <a:prstClr val="black"/>
                </a:solidFill>
                <a:latin typeface="Trebuchet MS"/>
                <a:cs typeface="Trebuchet MS"/>
              </a:rPr>
              <a:t>t</a:t>
            </a:r>
            <a:r>
              <a:rPr sz="2000" spc="-120" dirty="0">
                <a:solidFill>
                  <a:prstClr val="black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prstClr val="black"/>
                </a:solidFill>
                <a:latin typeface="Trebuchet MS"/>
                <a:cs typeface="Trebuchet MS"/>
              </a:rPr>
              <a:t>r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21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ihre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Kinder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Partner/-innen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290830" indent="-342900">
              <a:lnSpc>
                <a:spcPts val="2110"/>
              </a:lnSpc>
              <a:spcBef>
                <a:spcPts val="600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Grosseltern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andere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prstClr val="black"/>
                </a:solidFill>
                <a:latin typeface="Trebuchet MS"/>
                <a:cs typeface="Trebuchet MS"/>
              </a:rPr>
              <a:t>Menschen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aus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ihrem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Umfeld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lnSpc>
                <a:spcPts val="2255"/>
              </a:lnSpc>
              <a:spcBef>
                <a:spcPts val="265"/>
              </a:spcBef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Fachpersonen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aus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Schule,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>
              <a:lnSpc>
                <a:spcPts val="2255"/>
              </a:lnSpc>
              <a:defRPr/>
            </a:pP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Sozial-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Gesundheitsbereich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40005">
              <a:lnSpc>
                <a:spcPts val="2110"/>
              </a:lnSpc>
              <a:spcBef>
                <a:spcPts val="600"/>
              </a:spcBef>
              <a:defRPr/>
            </a:pP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hinsichtlich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Fragen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rund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um </a:t>
            </a:r>
            <a:r>
              <a:rPr sz="2000" spc="1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psychische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Belastungen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prstClr val="black"/>
                </a:solidFill>
                <a:latin typeface="Trebuchet MS"/>
                <a:cs typeface="Trebuchet MS"/>
              </a:rPr>
              <a:t>von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prstClr val="black"/>
                </a:solidFill>
                <a:latin typeface="Trebuchet MS"/>
                <a:cs typeface="Trebuchet MS"/>
              </a:rPr>
              <a:t>Eltern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2700" marR="744855">
              <a:lnSpc>
                <a:spcPts val="2110"/>
              </a:lnSpc>
              <a:spcBef>
                <a:spcPts val="580"/>
              </a:spcBef>
              <a:defRPr/>
            </a:pPr>
            <a:r>
              <a:rPr sz="2000" dirty="0">
                <a:solidFill>
                  <a:prstClr val="black"/>
                </a:solidFill>
                <a:latin typeface="Segoe UI Symbol"/>
                <a:cs typeface="Segoe UI Symbol"/>
              </a:rPr>
              <a:t>➯</a:t>
            </a:r>
            <a:r>
              <a:rPr sz="2000" spc="-15" dirty="0">
                <a:solidFill>
                  <a:prstClr val="black"/>
                </a:solidFill>
                <a:latin typeface="Segoe UI Symbol"/>
                <a:cs typeface="Segoe UI Symbol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Damit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Kinder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gesund </a:t>
            </a:r>
            <a:r>
              <a:rPr sz="2000" spc="-58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bleiben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4413" y="1988840"/>
            <a:ext cx="3384375" cy="23037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8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8014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153" y="111759"/>
            <a:ext cx="50215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0" spc="85" dirty="0">
                <a:solidFill>
                  <a:srgbClr val="000000"/>
                </a:solidFill>
                <a:latin typeface="Trebuchet MS"/>
                <a:cs typeface="Trebuchet MS"/>
              </a:rPr>
              <a:t>Was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wir</a:t>
            </a:r>
            <a:r>
              <a:rPr sz="2500" b="0" spc="-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20" dirty="0">
                <a:solidFill>
                  <a:srgbClr val="000000"/>
                </a:solidFill>
                <a:latin typeface="Trebuchet MS"/>
                <a:cs typeface="Trebuchet MS"/>
              </a:rPr>
              <a:t>an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35" dirty="0">
                <a:solidFill>
                  <a:srgbClr val="000000"/>
                </a:solidFill>
                <a:latin typeface="Trebuchet MS"/>
                <a:cs typeface="Trebuchet MS"/>
              </a:rPr>
              <a:t>den</a:t>
            </a:r>
            <a:r>
              <a:rPr sz="2500"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75" dirty="0">
                <a:solidFill>
                  <a:srgbClr val="000000"/>
                </a:solidFill>
                <a:latin typeface="Trebuchet MS"/>
                <a:cs typeface="Trebuchet MS"/>
              </a:rPr>
              <a:t>Beratungsstellen</a:t>
            </a:r>
            <a:r>
              <a:rPr sz="2500"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500" b="0" spc="-40" dirty="0">
                <a:solidFill>
                  <a:srgbClr val="000000"/>
                </a:solidFill>
                <a:latin typeface="Trebuchet MS"/>
                <a:cs typeface="Trebuchet MS"/>
              </a:rPr>
              <a:t>tun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6828" y="6347765"/>
            <a:ext cx="264096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  <a:defRPr/>
            </a:pP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Alessandra</a:t>
            </a:r>
            <a:r>
              <a:rPr sz="800" spc="-2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0668F"/>
                </a:solidFill>
                <a:latin typeface="Trebuchet MS"/>
                <a:cs typeface="Trebuchet MS"/>
              </a:rPr>
              <a:t>Weber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0668F"/>
                </a:solidFill>
                <a:latin typeface="Trebuchet MS"/>
                <a:cs typeface="Trebuchet MS"/>
              </a:rPr>
              <a:t>und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0668F"/>
                </a:solidFill>
                <a:latin typeface="Trebuchet MS"/>
                <a:cs typeface="Trebuchet MS"/>
              </a:rPr>
              <a:t>Ina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Spycher-</a:t>
            </a:r>
            <a:r>
              <a:rPr sz="800" spc="-10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9.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0668F"/>
                </a:solidFill>
                <a:latin typeface="Trebuchet MS"/>
                <a:cs typeface="Trebuchet MS"/>
              </a:rPr>
              <a:t>September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0668F"/>
                </a:solidFill>
                <a:latin typeface="Trebuchet MS"/>
                <a:cs typeface="Trebuchet MS"/>
              </a:rPr>
              <a:t>–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0668F"/>
                </a:solidFill>
                <a:latin typeface="Trebuchet MS"/>
                <a:cs typeface="Trebuchet MS"/>
              </a:rPr>
              <a:t>Folie</a:t>
            </a:r>
            <a:r>
              <a:rPr sz="800" spc="-15" dirty="0">
                <a:solidFill>
                  <a:srgbClr val="40668F"/>
                </a:solidFill>
                <a:latin typeface="Trebuchet MS"/>
                <a:cs typeface="Trebuchet MS"/>
              </a:rPr>
              <a:t> </a:t>
            </a:r>
            <a:fld id="{81D60167-4931-47E6-BA6A-407CBD079E47}" type="slidenum">
              <a:rPr sz="800" spc="25" dirty="0">
                <a:solidFill>
                  <a:srgbClr val="40668F"/>
                </a:solidFill>
                <a:latin typeface="Trebuchet MS"/>
                <a:cs typeface="Trebuchet MS"/>
              </a:rPr>
              <a:pPr marL="12700">
                <a:spcBef>
                  <a:spcPts val="50"/>
                </a:spcBef>
                <a:defRPr/>
              </a:pPr>
              <a:t>9</a:t>
            </a:fld>
            <a:endParaRPr sz="8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153" y="1360932"/>
            <a:ext cx="7531100" cy="2948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8575" indent="-342900">
              <a:spcBef>
                <a:spcPts val="10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70" dirty="0">
                <a:solidFill>
                  <a:prstClr val="black"/>
                </a:solidFill>
                <a:latin typeface="Trebuchet MS"/>
                <a:cs typeface="Trebuchet MS"/>
              </a:rPr>
              <a:t>Mit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den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Ratsuchenden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Beziehungen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innerhalb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Familie </a:t>
            </a:r>
            <a:r>
              <a:rPr sz="2000" spc="-8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anschauen,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 Eltern-Kind-Beziehung,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Schwierigkeiten,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 durch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die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Krankheit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in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Erziehung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in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Betreuung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Kinder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entstehen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den </a:t>
            </a:r>
            <a:r>
              <a:rPr sz="2000" spc="55" dirty="0">
                <a:solidFill>
                  <a:prstClr val="black"/>
                </a:solidFill>
                <a:latin typeface="Trebuchet MS"/>
                <a:cs typeface="Trebuchet MS"/>
              </a:rPr>
              <a:t>Umgang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15" dirty="0">
                <a:solidFill>
                  <a:prstClr val="black"/>
                </a:solidFill>
                <a:latin typeface="Trebuchet MS"/>
                <a:cs typeface="Trebuchet MS"/>
              </a:rPr>
              <a:t>ganzen 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Familie mit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Trebuchet MS"/>
                <a:cs typeface="Trebuchet MS"/>
              </a:rPr>
              <a:t>Erkrankung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prstClr val="black"/>
                </a:solidFill>
                <a:latin typeface="Trebuchet MS"/>
                <a:cs typeface="Trebuchet MS"/>
              </a:rPr>
              <a:t>Mutter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bzw.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des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Vaters.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marR="5080" indent="-342900">
              <a:spcBef>
                <a:spcPts val="505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Triagieren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Entlastungs-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Unterstützungsangebote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für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prstClr val="black"/>
                </a:solidFill>
                <a:latin typeface="Trebuchet MS"/>
                <a:cs typeface="Trebuchet MS"/>
              </a:rPr>
              <a:t>Eltern </a:t>
            </a:r>
            <a:r>
              <a:rPr sz="2000" spc="-59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prstClr val="black"/>
                </a:solidFill>
                <a:latin typeface="Trebuchet MS"/>
                <a:cs typeface="Trebuchet MS"/>
              </a:rPr>
              <a:t>und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prstClr val="black"/>
                </a:solidFill>
                <a:latin typeface="Trebuchet MS"/>
                <a:cs typeface="Trebuchet MS"/>
              </a:rPr>
              <a:t>Kinder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500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-20" dirty="0">
                <a:solidFill>
                  <a:prstClr val="black"/>
                </a:solidFill>
                <a:latin typeface="Trebuchet MS"/>
                <a:cs typeface="Trebuchet MS"/>
              </a:rPr>
              <a:t>Austausch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mit</a:t>
            </a:r>
            <a:r>
              <a:rPr sz="2000" spc="-5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prstClr val="black"/>
                </a:solidFill>
                <a:latin typeface="Trebuchet MS"/>
                <a:cs typeface="Trebuchet MS"/>
              </a:rPr>
              <a:t>anderen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involvierten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Fachstellen,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prstClr val="black"/>
                </a:solidFill>
                <a:latin typeface="Trebuchet MS"/>
                <a:cs typeface="Trebuchet MS"/>
              </a:rPr>
              <a:t>Fachpersonen.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355600" indent="-342900">
              <a:spcBef>
                <a:spcPts val="409"/>
              </a:spcBef>
              <a:buFont typeface="Symbol"/>
              <a:buChar char=""/>
              <a:tabLst>
                <a:tab pos="354965" algn="l"/>
                <a:tab pos="355600" algn="l"/>
              </a:tabLst>
              <a:defRPr/>
            </a:pPr>
            <a:r>
              <a:rPr sz="2000" spc="5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rebuchet MS"/>
                <a:cs typeface="Trebuchet MS"/>
              </a:rPr>
              <a:t>Fokus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prstClr val="black"/>
                </a:solidFill>
                <a:latin typeface="Trebuchet MS"/>
                <a:cs typeface="Trebuchet MS"/>
              </a:rPr>
              <a:t>liegt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prstClr val="black"/>
                </a:solidFill>
                <a:latin typeface="Trebuchet MS"/>
                <a:cs typeface="Trebuchet MS"/>
              </a:rPr>
              <a:t>stets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prstClr val="black"/>
                </a:solidFill>
                <a:latin typeface="Trebuchet MS"/>
                <a:cs typeface="Trebuchet MS"/>
              </a:rPr>
              <a:t>auf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prstClr val="black"/>
                </a:solidFill>
                <a:latin typeface="Trebuchet MS"/>
                <a:cs typeface="Trebuchet MS"/>
              </a:rPr>
              <a:t>dem</a:t>
            </a:r>
            <a:r>
              <a:rPr sz="2000" spc="-65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rebuchet MS"/>
                <a:cs typeface="Trebuchet MS"/>
              </a:rPr>
              <a:t>Wohlergehen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prstClr val="black"/>
                </a:solidFill>
                <a:latin typeface="Trebuchet MS"/>
                <a:cs typeface="Trebuchet MS"/>
              </a:rPr>
              <a:t>der</a:t>
            </a:r>
            <a:r>
              <a:rPr sz="2000" spc="-60" dirty="0">
                <a:solidFill>
                  <a:prstClr val="black"/>
                </a:solidFill>
                <a:latin typeface="Trebuchet MS"/>
                <a:cs typeface="Trebuchet MS"/>
              </a:rPr>
              <a:t> Kinder.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5930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2068</Words>
  <Application>Microsoft Office PowerPoint</Application>
  <PresentationFormat>Breitbild</PresentationFormat>
  <Paragraphs>345</Paragraphs>
  <Slides>43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Gill Sans MT</vt:lpstr>
      <vt:lpstr>Segoe UI Symbol</vt:lpstr>
      <vt:lpstr>Symbol</vt:lpstr>
      <vt:lpstr>Trebuchet MS</vt:lpstr>
      <vt:lpstr>Office Theme</vt:lpstr>
      <vt:lpstr>Psychisch erkrankte Eltern –  Was tun?</vt:lpstr>
      <vt:lpstr>Themen</vt:lpstr>
      <vt:lpstr>Das iks in Kürze</vt:lpstr>
      <vt:lpstr>iks Angebot: Informationsplattform www.kinderseele.ch</vt:lpstr>
      <vt:lpstr>iks Angebot: Edukative Kurzfilme</vt:lpstr>
      <vt:lpstr>iks Angebot: Infomaterial für Eltern</vt:lpstr>
      <vt:lpstr>iks Angebot: Weiterbildungen für Fachpersonen</vt:lpstr>
      <vt:lpstr>iks Angebot: Beratungs- und Informationsstellen</vt:lpstr>
      <vt:lpstr>Was wir an den Beratungsstellen tun</vt:lpstr>
      <vt:lpstr>Einige Fakten und Hintergründe</vt:lpstr>
      <vt:lpstr>Kinder psychisch kranker Eltern</vt:lpstr>
      <vt:lpstr>Die Betroffenheit der Kinder</vt:lpstr>
      <vt:lpstr>Was bedeutet eine psychische  oder Suchterkrankung der Eltern  für das Kind?</vt:lpstr>
      <vt:lpstr>Auswirkungen auf die Eltern-Kind-Beziehung</vt:lpstr>
      <vt:lpstr>Was macht die Erkrankung der Eltern mit den Kindern?</vt:lpstr>
      <vt:lpstr>PowerPoint-Präsentation</vt:lpstr>
      <vt:lpstr>Das muss nicht sein!</vt:lpstr>
      <vt:lpstr>Zwei wichtigste Schutzfaktoren</vt:lpstr>
      <vt:lpstr>Hinweise auf eine  psychische Erkrankung</vt:lpstr>
      <vt:lpstr>Psychische Erkrankung</vt:lpstr>
      <vt:lpstr>Internationale Klassifikation psychischer Erkrankungen ICD-10</vt:lpstr>
      <vt:lpstr>Hinweise auf psychische Erkrankungen</vt:lpstr>
      <vt:lpstr>Hinweise auf psychische Erkrankungen</vt:lpstr>
      <vt:lpstr>Hinweise auf psychische Erkrankungen</vt:lpstr>
      <vt:lpstr>Hinweise auf psychische Erkrankungen</vt:lpstr>
      <vt:lpstr>Hinweise auf psychische Erkrankungen</vt:lpstr>
      <vt:lpstr>Häufige psychische  Erkrankungen</vt:lpstr>
      <vt:lpstr>Häufigkeit psychischer Erkrankungen</vt:lpstr>
      <vt:lpstr>Angststörungen</vt:lpstr>
      <vt:lpstr>Depression</vt:lpstr>
      <vt:lpstr>Postpartale Depression</vt:lpstr>
      <vt:lpstr>Burnout</vt:lpstr>
      <vt:lpstr>Schwierigkeiten, die daraus für Kinder entstehen</vt:lpstr>
      <vt:lpstr>Was ist entscheidend für die Bewältigung?</vt:lpstr>
      <vt:lpstr>Was kann ich als Fachperson  tun?</vt:lpstr>
      <vt:lpstr>Betroffene Familien unterstützen</vt:lpstr>
      <vt:lpstr>Mit Eltern ins Gespräch kommen</vt:lpstr>
      <vt:lpstr>Mit Eltern ins Gespräch kommen</vt:lpstr>
      <vt:lpstr>Und dann?</vt:lpstr>
      <vt:lpstr>Ebenen der Interventionen</vt:lpstr>
      <vt:lpstr>Hilfsangebote</vt:lpstr>
      <vt:lpstr>Unser Kontakt</vt:lpstr>
      <vt:lpstr>Herzlichen Dank für Ihre Aufmerksamkeit!</vt:lpstr>
    </vt:vector>
  </TitlesOfParts>
  <Company>Perspektive Thurgau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Psychisch erkrankte Eltern –  Was tun?</dc:title>
  <dc:creator>Katja Husi-Büttner</dc:creator>
  <cp:lastModifiedBy>Katja Husi</cp:lastModifiedBy>
  <cp:revision>1</cp:revision>
  <dcterms:created xsi:type="dcterms:W3CDTF">2021-09-14T13:56:01Z</dcterms:created>
  <dcterms:modified xsi:type="dcterms:W3CDTF">2021-09-14T14:25:06Z</dcterms:modified>
</cp:coreProperties>
</file>